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78" r:id="rId2"/>
    <p:sldId id="257" r:id="rId3"/>
    <p:sldId id="389" r:id="rId4"/>
    <p:sldId id="379" r:id="rId5"/>
    <p:sldId id="373" r:id="rId6"/>
    <p:sldId id="377" r:id="rId7"/>
    <p:sldId id="381" r:id="rId8"/>
    <p:sldId id="382" r:id="rId9"/>
    <p:sldId id="383" r:id="rId10"/>
    <p:sldId id="384" r:id="rId11"/>
    <p:sldId id="385" r:id="rId12"/>
    <p:sldId id="386" r:id="rId13"/>
    <p:sldId id="387" r:id="rId14"/>
    <p:sldId id="388" r:id="rId15"/>
    <p:sldId id="390" r:id="rId16"/>
    <p:sldId id="391" r:id="rId17"/>
    <p:sldId id="392" r:id="rId18"/>
  </p:sldIdLst>
  <p:sldSz cx="118872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7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len Githakwa" initials="HG" lastIdx="7" clrIdx="0"/>
  <p:cmAuthor id="2" name="Author"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B33"/>
    <a:srgbClr val="3E849E"/>
    <a:srgbClr val="033550"/>
    <a:srgbClr val="4899B5"/>
    <a:srgbClr val="E6E7E8"/>
    <a:srgbClr val="3F849E"/>
    <a:srgbClr val="4089A2"/>
    <a:srgbClr val="3C829A"/>
    <a:srgbClr val="94A545"/>
    <a:srgbClr val="D37D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60" autoAdjust="0"/>
    <p:restoredTop sz="86770" autoAdjust="0"/>
  </p:normalViewPr>
  <p:slideViewPr>
    <p:cSldViewPr snapToObjects="1">
      <p:cViewPr varScale="1">
        <p:scale>
          <a:sx n="114" d="100"/>
          <a:sy n="114" d="100"/>
        </p:scale>
        <p:origin x="930" y="102"/>
      </p:cViewPr>
      <p:guideLst>
        <p:guide orient="horz" pos="2160"/>
        <p:guide pos="2880"/>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23"/>
    </p:cViewPr>
  </p:sorterViewPr>
  <p:notesViewPr>
    <p:cSldViewPr snapToObjects="1">
      <p:cViewPr varScale="1">
        <p:scale>
          <a:sx n="59" d="100"/>
          <a:sy n="59" d="100"/>
        </p:scale>
        <p:origin x="17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pPr/>
              <a:t>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pPr/>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pPr/>
              <a:t>2/6/2020</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pPr/>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pPr/>
              <a:t>1</a:t>
            </a:fld>
            <a:endParaRPr lang="en-US" dirty="0"/>
          </a:p>
        </p:txBody>
      </p:sp>
    </p:spTree>
    <p:extLst>
      <p:ext uri="{BB962C8B-B14F-4D97-AF65-F5344CB8AC3E}">
        <p14:creationId xmlns:p14="http://schemas.microsoft.com/office/powerpoint/2010/main" val="2758520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pPr/>
              <a:t>16</a:t>
            </a:fld>
            <a:endParaRPr lang="en-US" dirty="0"/>
          </a:p>
        </p:txBody>
      </p:sp>
    </p:spTree>
    <p:extLst>
      <p:ext uri="{BB962C8B-B14F-4D97-AF65-F5344CB8AC3E}">
        <p14:creationId xmlns:p14="http://schemas.microsoft.com/office/powerpoint/2010/main" val="106771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pPr/>
              <a:t>17</a:t>
            </a:fld>
            <a:endParaRPr lang="en-US" dirty="0"/>
          </a:p>
        </p:txBody>
      </p:sp>
    </p:spTree>
    <p:extLst>
      <p:ext uri="{BB962C8B-B14F-4D97-AF65-F5344CB8AC3E}">
        <p14:creationId xmlns:p14="http://schemas.microsoft.com/office/powerpoint/2010/main" val="332396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28: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9" name="Google Shape;229;p28: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8071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pPr/>
              <a:t>4</a:t>
            </a:fld>
            <a:endParaRPr lang="en-US"/>
          </a:p>
        </p:txBody>
      </p:sp>
    </p:spTree>
    <p:extLst>
      <p:ext uri="{BB962C8B-B14F-4D97-AF65-F5344CB8AC3E}">
        <p14:creationId xmlns:p14="http://schemas.microsoft.com/office/powerpoint/2010/main" val="203317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pPr/>
              <a:t>6</a:t>
            </a:fld>
            <a:endParaRPr lang="en-US"/>
          </a:p>
        </p:txBody>
      </p:sp>
    </p:spTree>
    <p:extLst>
      <p:ext uri="{BB962C8B-B14F-4D97-AF65-F5344CB8AC3E}">
        <p14:creationId xmlns:p14="http://schemas.microsoft.com/office/powerpoint/2010/main" val="71449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pPr/>
              <a:t>7</a:t>
            </a:fld>
            <a:endParaRPr lang="en-US"/>
          </a:p>
        </p:txBody>
      </p:sp>
    </p:spTree>
    <p:extLst>
      <p:ext uri="{BB962C8B-B14F-4D97-AF65-F5344CB8AC3E}">
        <p14:creationId xmlns:p14="http://schemas.microsoft.com/office/powerpoint/2010/main" val="1480738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pPr/>
              <a:t>11</a:t>
            </a:fld>
            <a:endParaRPr lang="en-US"/>
          </a:p>
        </p:txBody>
      </p:sp>
    </p:spTree>
    <p:extLst>
      <p:ext uri="{BB962C8B-B14F-4D97-AF65-F5344CB8AC3E}">
        <p14:creationId xmlns:p14="http://schemas.microsoft.com/office/powerpoint/2010/main" val="163570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pPr/>
              <a:t>14</a:t>
            </a:fld>
            <a:endParaRPr lang="en-US"/>
          </a:p>
        </p:txBody>
      </p:sp>
    </p:spTree>
    <p:extLst>
      <p:ext uri="{BB962C8B-B14F-4D97-AF65-F5344CB8AC3E}">
        <p14:creationId xmlns:p14="http://schemas.microsoft.com/office/powerpoint/2010/main" val="253060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8:notes"/>
          <p:cNvSpPr>
            <a:spLocks noGrp="1" noRot="1" noChangeAspect="1"/>
          </p:cNvSpPr>
          <p:nvPr>
            <p:ph type="sldImg" idx="2"/>
          </p:nvPr>
        </p:nvSpPr>
        <p:spPr>
          <a:xfrm>
            <a:off x="754063" y="1143000"/>
            <a:ext cx="53498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300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One Image">
    <p:bg>
      <p:bgPr>
        <a:solidFill>
          <a:srgbClr val="BA203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491" y="2041"/>
            <a:ext cx="11886215" cy="6853916"/>
          </a:xfrm>
          <a:prstGeom prst="rect">
            <a:avLst/>
          </a:prstGeom>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935" y="1600200"/>
            <a:ext cx="49526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42660" y="1600200"/>
            <a:ext cx="4953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98120" y="6530079"/>
            <a:ext cx="2773680" cy="184666"/>
          </a:xfrm>
          <a:prstGeom prst="rect">
            <a:avLst/>
          </a:prstGeom>
        </p:spPr>
        <p:txBody>
          <a:bodyPr/>
          <a:lstStyle>
            <a:lvl1pPr>
              <a:defRPr>
                <a:solidFill>
                  <a:srgbClr val="6C6463"/>
                </a:solidFill>
              </a:defRPr>
            </a:lvl1pPr>
          </a:lstStyle>
          <a:p>
            <a:fld id="{4E4ABA88-DB82-4CBF-B315-63442702FA00}" type="datetime1">
              <a:rPr lang="en-US" smtClean="0"/>
              <a:pPr/>
              <a:t>2/6/2020</a:t>
            </a:fld>
            <a:endParaRPr lang="en-US"/>
          </a:p>
        </p:txBody>
      </p:sp>
      <p:sp>
        <p:nvSpPr>
          <p:cNvPr id="6" name="Footer Placeholder 5"/>
          <p:cNvSpPr>
            <a:spLocks noGrp="1"/>
          </p:cNvSpPr>
          <p:nvPr>
            <p:ph type="ftr" sz="quarter" idx="11"/>
          </p:nvPr>
        </p:nvSpPr>
        <p:spPr>
          <a:xfrm>
            <a:off x="4061460" y="6530079"/>
            <a:ext cx="376428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8915401" y="6530079"/>
            <a:ext cx="2773680" cy="184666"/>
          </a:xfrm>
          <a:prstGeom prst="rect">
            <a:avLst/>
          </a:prstGeo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891935" y="848380"/>
            <a:ext cx="10104120" cy="52322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935" y="1600200"/>
            <a:ext cx="326858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726680" y="1600200"/>
            <a:ext cx="326937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98120" y="6530079"/>
            <a:ext cx="2773680" cy="184666"/>
          </a:xfrm>
          <a:prstGeom prst="rect">
            <a:avLst/>
          </a:prstGeom>
        </p:spPr>
        <p:txBody>
          <a:bodyPr/>
          <a:lstStyle>
            <a:lvl1pPr>
              <a:defRPr>
                <a:solidFill>
                  <a:srgbClr val="6C6463"/>
                </a:solidFill>
              </a:defRPr>
            </a:lvl1pPr>
          </a:lstStyle>
          <a:p>
            <a:fld id="{2D25A3CE-41C7-4B41-8875-F3E9575404D6}" type="datetime1">
              <a:rPr lang="en-US" smtClean="0"/>
              <a:pPr/>
              <a:t>2/6/2020</a:t>
            </a:fld>
            <a:endParaRPr lang="en-US"/>
          </a:p>
        </p:txBody>
      </p:sp>
      <p:sp>
        <p:nvSpPr>
          <p:cNvPr id="6" name="Footer Placeholder 5"/>
          <p:cNvSpPr>
            <a:spLocks noGrp="1"/>
          </p:cNvSpPr>
          <p:nvPr>
            <p:ph type="ftr" sz="quarter" idx="11"/>
          </p:nvPr>
        </p:nvSpPr>
        <p:spPr>
          <a:xfrm>
            <a:off x="4061460" y="6530079"/>
            <a:ext cx="376428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8915401" y="6530079"/>
            <a:ext cx="2773680" cy="184666"/>
          </a:xfrm>
          <a:prstGeom prst="rect">
            <a:avLst/>
          </a:prstGeom>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891935" y="848380"/>
            <a:ext cx="10104120" cy="52322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4308913" y="1600200"/>
            <a:ext cx="326937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98120" y="3429000"/>
            <a:ext cx="11490960" cy="32766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891540" y="1600200"/>
            <a:ext cx="1010412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E317603-AEC0-4BA4-B8A3-B1D7E699F9B7}" type="datetime1">
              <a:rPr lang="en-US" smtClean="0"/>
              <a:pPr/>
              <a:t>2/6/2020</a:t>
            </a:fld>
            <a:endParaRPr lang="en-US"/>
          </a:p>
        </p:txBody>
      </p:sp>
      <p:sp>
        <p:nvSpPr>
          <p:cNvPr id="10" name="Footer Placeholder 4"/>
          <p:cNvSpPr>
            <a:spLocks noGrp="1"/>
          </p:cNvSpPr>
          <p:nvPr>
            <p:ph type="ftr" sz="quarter" idx="3"/>
          </p:nvPr>
        </p:nvSpPr>
        <p:spPr>
          <a:xfrm>
            <a:off x="4061460" y="6520934"/>
            <a:ext cx="376428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891935" y="848380"/>
            <a:ext cx="10104120" cy="52322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1019744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943601" y="152400"/>
            <a:ext cx="574548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BBB8E0CD-A92D-46B1-B847-93F63C602500}"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891540" y="2057402"/>
            <a:ext cx="475488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891541" y="843986"/>
            <a:ext cx="4754485" cy="954107"/>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19744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98120" y="152400"/>
            <a:ext cx="574548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562BDB65-ABFA-4FFA-9C32-CB2F57C48049}"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4519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340236" y="2971802"/>
            <a:ext cx="5051664"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540" y="1600200"/>
            <a:ext cx="1010412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54969BB-40A9-44E8-8A4E-CDA1E06FE938}" type="datetime1">
              <a:rPr lang="en-US" smtClean="0"/>
              <a:pPr/>
              <a:t>2/6/2020</a:t>
            </a:fld>
            <a:endParaRPr lang="en-US"/>
          </a:p>
        </p:txBody>
      </p:sp>
      <p:sp>
        <p:nvSpPr>
          <p:cNvPr id="9" name="Footer Placeholder 4"/>
          <p:cNvSpPr>
            <a:spLocks noGrp="1"/>
          </p:cNvSpPr>
          <p:nvPr>
            <p:ph type="ftr" sz="quarter" idx="3"/>
          </p:nvPr>
        </p:nvSpPr>
        <p:spPr>
          <a:xfrm>
            <a:off x="4061460" y="6520934"/>
            <a:ext cx="376428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935" y="1600200"/>
            <a:ext cx="49526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042660" y="1600200"/>
            <a:ext cx="4953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a:xfrm>
            <a:off x="198120" y="6530079"/>
            <a:ext cx="2773680" cy="184666"/>
          </a:xfrm>
          <a:prstGeom prst="rect">
            <a:avLst/>
          </a:prstGeom>
        </p:spPr>
        <p:txBody>
          <a:bodyPr/>
          <a:lstStyle>
            <a:lvl1pPr>
              <a:defRPr>
                <a:solidFill>
                  <a:srgbClr val="6C6463"/>
                </a:solidFill>
              </a:defRPr>
            </a:lvl1pPr>
          </a:lstStyle>
          <a:p>
            <a:fld id="{90B0E45B-5CE5-4E64-AAEA-FC4D9F4C43C0}" type="datetime1">
              <a:rPr lang="en-US" smtClean="0"/>
              <a:pPr/>
              <a:t>2/6/2020</a:t>
            </a:fld>
            <a:endParaRPr lang="en-US"/>
          </a:p>
        </p:txBody>
      </p:sp>
      <p:sp>
        <p:nvSpPr>
          <p:cNvPr id="6" name="Footer Placeholder 5"/>
          <p:cNvSpPr>
            <a:spLocks noGrp="1"/>
          </p:cNvSpPr>
          <p:nvPr>
            <p:ph type="ftr" sz="quarter" idx="11"/>
          </p:nvPr>
        </p:nvSpPr>
        <p:spPr>
          <a:xfrm>
            <a:off x="4061460" y="6530079"/>
            <a:ext cx="376428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8915401" y="6530079"/>
            <a:ext cx="2773680" cy="184666"/>
          </a:xfrm>
          <a:prstGeom prst="rect">
            <a:avLst/>
          </a:prstGeo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CFCDC9"/>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935" y="1600200"/>
            <a:ext cx="326858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726680" y="1600200"/>
            <a:ext cx="326937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98120" y="6530079"/>
            <a:ext cx="2773680" cy="184666"/>
          </a:xfrm>
          <a:prstGeom prst="rect">
            <a:avLst/>
          </a:prstGeom>
        </p:spPr>
        <p:txBody>
          <a:bodyPr/>
          <a:lstStyle>
            <a:lvl1pPr>
              <a:defRPr>
                <a:solidFill>
                  <a:srgbClr val="6C6463"/>
                </a:solidFill>
              </a:defRPr>
            </a:lvl1pPr>
          </a:lstStyle>
          <a:p>
            <a:fld id="{AC179C75-4757-4AC2-AEF9-EC1F57C2C92E}" type="datetime1">
              <a:rPr lang="en-US" smtClean="0"/>
              <a:pPr/>
              <a:t>2/6/2020</a:t>
            </a:fld>
            <a:endParaRPr lang="en-US"/>
          </a:p>
        </p:txBody>
      </p:sp>
      <p:sp>
        <p:nvSpPr>
          <p:cNvPr id="6" name="Footer Placeholder 5"/>
          <p:cNvSpPr>
            <a:spLocks noGrp="1"/>
          </p:cNvSpPr>
          <p:nvPr>
            <p:ph type="ftr" sz="quarter" idx="11"/>
          </p:nvPr>
        </p:nvSpPr>
        <p:spPr>
          <a:xfrm>
            <a:off x="4061460" y="6530079"/>
            <a:ext cx="376428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8915401" y="6530079"/>
            <a:ext cx="2773680" cy="184666"/>
          </a:xfrm>
          <a:prstGeom prst="rect">
            <a:avLst/>
          </a:prstGeom>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4308913" y="1600200"/>
            <a:ext cx="326937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CFCDC9"/>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98120" y="3429000"/>
            <a:ext cx="1149096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1019744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891540" y="1600200"/>
            <a:ext cx="1010412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96A4E8C0-8140-4C84-BCF7-68A2D522BFD7}" type="datetime1">
              <a:rPr lang="en-US" smtClean="0"/>
              <a:pPr/>
              <a:t>2/6/2020</a:t>
            </a:fld>
            <a:endParaRPr lang="en-US"/>
          </a:p>
        </p:txBody>
      </p:sp>
      <p:sp>
        <p:nvSpPr>
          <p:cNvPr id="10" name="Footer Placeholder 4"/>
          <p:cNvSpPr>
            <a:spLocks noGrp="1"/>
          </p:cNvSpPr>
          <p:nvPr>
            <p:ph type="ftr" sz="quarter" idx="3"/>
          </p:nvPr>
        </p:nvSpPr>
        <p:spPr>
          <a:xfrm>
            <a:off x="4061460" y="6520934"/>
            <a:ext cx="376428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943601" y="152400"/>
            <a:ext cx="574548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881A2A1-E559-441C-B0DC-A439B866D197}"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891540" y="2057400"/>
            <a:ext cx="475488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891541" y="843986"/>
            <a:ext cx="4754485"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19744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y BG Slide">
    <p:bg>
      <p:bgPr>
        <a:solidFill>
          <a:srgbClr val="E6E7E8"/>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579120" y="685800"/>
            <a:ext cx="10622280" cy="457200"/>
          </a:xfrm>
          <a:prstGeom prst="rect">
            <a:avLst/>
          </a:prstGeom>
        </p:spPr>
        <p:txBody>
          <a:bodyPr vert="horz" lIns="0" tIns="0" rIns="0" bIns="0" rtlCol="0" anchor="t" anchorCtr="0">
            <a:normAutofit/>
          </a:bodyPr>
          <a:lstStyle>
            <a:lvl1pPr>
              <a:defRPr>
                <a:solidFill>
                  <a:srgbClr val="3F849E"/>
                </a:solidFill>
              </a:defRPr>
            </a:lvl1pPr>
          </a:lstStyle>
          <a:p>
            <a:r>
              <a:rPr lang="en-US" dirty="0"/>
              <a:t>CLICK TO EDIT MASTER TITLE STYLE</a:t>
            </a:r>
          </a:p>
        </p:txBody>
      </p:sp>
      <p:sp>
        <p:nvSpPr>
          <p:cNvPr id="16" name="Text Placeholder 15"/>
          <p:cNvSpPr>
            <a:spLocks noGrp="1"/>
          </p:cNvSpPr>
          <p:nvPr>
            <p:ph type="body" sz="quarter" idx="10"/>
          </p:nvPr>
        </p:nvSpPr>
        <p:spPr>
          <a:xfrm>
            <a:off x="579438" y="1219200"/>
            <a:ext cx="10621962" cy="4419600"/>
          </a:xfrm>
        </p:spPr>
        <p:txBody>
          <a:bodyPr tIns="0" bIns="0"/>
          <a:lstStyle>
            <a:lvl1pPr>
              <a:defRPr>
                <a:solidFill>
                  <a:srgbClr val="414042"/>
                </a:solidFill>
              </a:defRPr>
            </a:lvl1pPr>
            <a:lvl2pPr>
              <a:defRPr>
                <a:solidFill>
                  <a:srgbClr val="414042"/>
                </a:solidFill>
              </a:defRPr>
            </a:lvl2pPr>
            <a:lvl3pPr>
              <a:defRPr>
                <a:solidFill>
                  <a:srgbClr val="414042"/>
                </a:solidFill>
              </a:defRPr>
            </a:lvl3pPr>
            <a:lvl4pPr>
              <a:defRPr>
                <a:solidFill>
                  <a:srgbClr val="414042"/>
                </a:solidFill>
              </a:defRPr>
            </a:lvl4pPr>
            <a:lvl5pPr>
              <a:defRPr>
                <a:solidFill>
                  <a:srgbClr val="4140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6097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98120" y="152400"/>
            <a:ext cx="574548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1B5CB959-CBA7-4D0B-B342-2B87FDFD2A39}"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4519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340236" y="2971802"/>
            <a:ext cx="5051664"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540" y="1600200"/>
            <a:ext cx="1010412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21AF603E-20C5-4CE3-B43F-C20561F3E0E4}" type="datetime1">
              <a:rPr lang="en-US" smtClean="0"/>
              <a:pPr/>
              <a:t>2/6/2020</a:t>
            </a:fld>
            <a:endParaRPr lang="en-US"/>
          </a:p>
        </p:txBody>
      </p:sp>
      <p:sp>
        <p:nvSpPr>
          <p:cNvPr id="9" name="Footer Placeholder 4"/>
          <p:cNvSpPr>
            <a:spLocks noGrp="1"/>
          </p:cNvSpPr>
          <p:nvPr>
            <p:ph type="ftr" sz="quarter" idx="3"/>
          </p:nvPr>
        </p:nvSpPr>
        <p:spPr>
          <a:xfrm>
            <a:off x="4061460" y="6520934"/>
            <a:ext cx="376428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935" y="1600200"/>
            <a:ext cx="495260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042660" y="1600200"/>
            <a:ext cx="495339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a:xfrm>
            <a:off x="198120" y="6530079"/>
            <a:ext cx="2773680" cy="184666"/>
          </a:xfrm>
          <a:prstGeom prst="rect">
            <a:avLst/>
          </a:prstGeom>
        </p:spPr>
        <p:txBody>
          <a:bodyPr/>
          <a:lstStyle>
            <a:lvl1pPr>
              <a:defRPr>
                <a:solidFill>
                  <a:srgbClr val="6C6463"/>
                </a:solidFill>
              </a:defRPr>
            </a:lvl1pPr>
          </a:lstStyle>
          <a:p>
            <a:fld id="{18ACD157-041A-4F27-90A2-6F8E62A6C570}" type="datetime1">
              <a:rPr lang="en-US" smtClean="0"/>
              <a:pPr/>
              <a:t>2/6/2020</a:t>
            </a:fld>
            <a:endParaRPr lang="en-US"/>
          </a:p>
        </p:txBody>
      </p:sp>
      <p:sp>
        <p:nvSpPr>
          <p:cNvPr id="6" name="Footer Placeholder 5"/>
          <p:cNvSpPr>
            <a:spLocks noGrp="1"/>
          </p:cNvSpPr>
          <p:nvPr>
            <p:ph type="ftr" sz="quarter" idx="11"/>
          </p:nvPr>
        </p:nvSpPr>
        <p:spPr>
          <a:xfrm>
            <a:off x="4061460" y="6530079"/>
            <a:ext cx="376428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8915401" y="6530079"/>
            <a:ext cx="2773680" cy="184666"/>
          </a:xfrm>
          <a:prstGeom prst="rect">
            <a:avLst/>
          </a:prstGeo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935" y="1600200"/>
            <a:ext cx="326858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7726680" y="1600200"/>
            <a:ext cx="326937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98120" y="6530079"/>
            <a:ext cx="2773680" cy="184666"/>
          </a:xfrm>
          <a:prstGeom prst="rect">
            <a:avLst/>
          </a:prstGeom>
        </p:spPr>
        <p:txBody>
          <a:bodyPr/>
          <a:lstStyle>
            <a:lvl1pPr>
              <a:defRPr>
                <a:solidFill>
                  <a:srgbClr val="6C6463"/>
                </a:solidFill>
              </a:defRPr>
            </a:lvl1pPr>
          </a:lstStyle>
          <a:p>
            <a:fld id="{5C3DCDC0-57F6-4184-8560-9010A2B50860}" type="datetime1">
              <a:rPr lang="en-US" smtClean="0"/>
              <a:pPr/>
              <a:t>2/6/2020</a:t>
            </a:fld>
            <a:endParaRPr lang="en-US"/>
          </a:p>
        </p:txBody>
      </p:sp>
      <p:sp>
        <p:nvSpPr>
          <p:cNvPr id="6" name="Footer Placeholder 5"/>
          <p:cNvSpPr>
            <a:spLocks noGrp="1"/>
          </p:cNvSpPr>
          <p:nvPr>
            <p:ph type="ftr" sz="quarter" idx="11"/>
          </p:nvPr>
        </p:nvSpPr>
        <p:spPr>
          <a:xfrm>
            <a:off x="4061460" y="6530079"/>
            <a:ext cx="376428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8915401" y="6530079"/>
            <a:ext cx="2773680" cy="184666"/>
          </a:xfrm>
          <a:prstGeom prst="rect">
            <a:avLst/>
          </a:prstGeom>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4308913" y="1600200"/>
            <a:ext cx="3269375"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98120" y="3429000"/>
            <a:ext cx="11490960" cy="32766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1019744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891540" y="1600200"/>
            <a:ext cx="1010412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7C5348C9-8F3F-4287-8398-D0856F1FB5E6}" type="datetime1">
              <a:rPr lang="en-US" smtClean="0"/>
              <a:pPr/>
              <a:t>2/6/2020</a:t>
            </a:fld>
            <a:endParaRPr lang="en-US"/>
          </a:p>
        </p:txBody>
      </p:sp>
      <p:sp>
        <p:nvSpPr>
          <p:cNvPr id="10" name="Footer Placeholder 4"/>
          <p:cNvSpPr>
            <a:spLocks noGrp="1"/>
          </p:cNvSpPr>
          <p:nvPr>
            <p:ph type="ftr" sz="quarter" idx="3"/>
          </p:nvPr>
        </p:nvSpPr>
        <p:spPr>
          <a:xfrm>
            <a:off x="4061460" y="6520934"/>
            <a:ext cx="376428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891935" y="848380"/>
            <a:ext cx="10104120" cy="52322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943601" y="152400"/>
            <a:ext cx="574548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FD4123A-C70B-4DEF-A1AC-D41B6D2953DF}"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891540" y="2057400"/>
            <a:ext cx="475488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891541" y="843986"/>
            <a:ext cx="4754485" cy="954107"/>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19744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98120" y="152400"/>
            <a:ext cx="5745480" cy="6553200"/>
          </a:xfrm>
          <a:solidFill>
            <a:srgbClr val="CFCDC9"/>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E977C224-E727-4810-9035-ADCAD659FE6D}"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4519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340236" y="2971802"/>
            <a:ext cx="5051664"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601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ay BG Slide">
  <p:cSld name="1_Gray BG Slide">
    <p:bg>
      <p:bgPr>
        <a:solidFill>
          <a:srgbClr val="E6E7E8"/>
        </a:solidFill>
        <a:effectLst/>
      </p:bgPr>
    </p:bg>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579120" y="685800"/>
            <a:ext cx="10622280" cy="457200"/>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3F849E"/>
              </a:buClr>
              <a:buSzPts val="2800"/>
              <a:buFont typeface="Gill Sans"/>
              <a:buNone/>
              <a:defRPr>
                <a:solidFill>
                  <a:srgbClr val="3F849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579438" y="1219200"/>
            <a:ext cx="10621962" cy="4419600"/>
          </a:xfrm>
          <a:prstGeom prst="rect">
            <a:avLst/>
          </a:prstGeom>
          <a:noFill/>
          <a:ln>
            <a:noFill/>
          </a:ln>
        </p:spPr>
        <p:txBody>
          <a:bodyPr spcFirstLastPara="1" wrap="square" lIns="0" tIns="0" rIns="0" bIns="0" anchor="t" anchorCtr="0">
            <a:normAutofit/>
          </a:bodyPr>
          <a:lstStyle>
            <a:lvl1pPr marL="445770" lvl="0" indent="-346710" algn="l">
              <a:spcBef>
                <a:spcPts val="0"/>
              </a:spcBef>
              <a:spcAft>
                <a:spcPts val="0"/>
              </a:spcAft>
              <a:buClr>
                <a:srgbClr val="414042"/>
              </a:buClr>
              <a:buSzPts val="2000"/>
              <a:buChar char="•"/>
              <a:defRPr>
                <a:solidFill>
                  <a:srgbClr val="414042"/>
                </a:solidFill>
              </a:defRPr>
            </a:lvl1pPr>
            <a:lvl2pPr marL="891540" lvl="1" indent="-346710" algn="l">
              <a:spcBef>
                <a:spcPts val="1170"/>
              </a:spcBef>
              <a:spcAft>
                <a:spcPts val="0"/>
              </a:spcAft>
              <a:buClr>
                <a:srgbClr val="414042"/>
              </a:buClr>
              <a:buSzPts val="2000"/>
              <a:buChar char="–"/>
              <a:defRPr>
                <a:solidFill>
                  <a:srgbClr val="414042"/>
                </a:solidFill>
              </a:defRPr>
            </a:lvl2pPr>
            <a:lvl3pPr marL="1337310" lvl="2" indent="-334328" algn="l">
              <a:spcBef>
                <a:spcPts val="1170"/>
              </a:spcBef>
              <a:spcAft>
                <a:spcPts val="0"/>
              </a:spcAft>
              <a:buClr>
                <a:srgbClr val="414042"/>
              </a:buClr>
              <a:buSzPts val="1800"/>
              <a:buChar char="•"/>
              <a:defRPr>
                <a:solidFill>
                  <a:srgbClr val="414042"/>
                </a:solidFill>
              </a:defRPr>
            </a:lvl3pPr>
            <a:lvl4pPr marL="1783080" lvl="3" indent="-321945" algn="l">
              <a:spcBef>
                <a:spcPts val="312"/>
              </a:spcBef>
              <a:spcAft>
                <a:spcPts val="0"/>
              </a:spcAft>
              <a:buClr>
                <a:srgbClr val="414042"/>
              </a:buClr>
              <a:buSzPts val="1600"/>
              <a:buChar char="–"/>
              <a:defRPr>
                <a:solidFill>
                  <a:srgbClr val="414042"/>
                </a:solidFill>
              </a:defRPr>
            </a:lvl4pPr>
            <a:lvl5pPr marL="2228850" lvl="4" indent="-309563" algn="l">
              <a:spcBef>
                <a:spcPts val="273"/>
              </a:spcBef>
              <a:spcAft>
                <a:spcPts val="0"/>
              </a:spcAft>
              <a:buClr>
                <a:srgbClr val="414042"/>
              </a:buClr>
              <a:buSzPts val="1400"/>
              <a:buChar char="»"/>
              <a:defRPr>
                <a:solidFill>
                  <a:srgbClr val="414042"/>
                </a:solidFill>
              </a:defRPr>
            </a:lvl5pPr>
            <a:lvl6pPr marL="2674620" lvl="5" indent="-334328" algn="l">
              <a:spcBef>
                <a:spcPts val="351"/>
              </a:spcBef>
              <a:spcAft>
                <a:spcPts val="0"/>
              </a:spcAft>
              <a:buClr>
                <a:schemeClr val="dk1"/>
              </a:buClr>
              <a:buSzPts val="1800"/>
              <a:buChar char="•"/>
              <a:defRPr/>
            </a:lvl6pPr>
            <a:lvl7pPr marL="3120390" lvl="6" indent="-334328" algn="l">
              <a:spcBef>
                <a:spcPts val="351"/>
              </a:spcBef>
              <a:spcAft>
                <a:spcPts val="0"/>
              </a:spcAft>
              <a:buClr>
                <a:schemeClr val="dk1"/>
              </a:buClr>
              <a:buSzPts val="1800"/>
              <a:buChar char="•"/>
              <a:defRPr/>
            </a:lvl7pPr>
            <a:lvl8pPr marL="3566160" lvl="7" indent="-334328" algn="l">
              <a:spcBef>
                <a:spcPts val="351"/>
              </a:spcBef>
              <a:spcAft>
                <a:spcPts val="0"/>
              </a:spcAft>
              <a:buClr>
                <a:schemeClr val="dk1"/>
              </a:buClr>
              <a:buSzPts val="1800"/>
              <a:buChar char="•"/>
              <a:defRPr/>
            </a:lvl8pPr>
            <a:lvl9pPr marL="4011930" lvl="8" indent="-334328" algn="l">
              <a:spcBef>
                <a:spcPts val="35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8099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G Slide">
    <p:bg>
      <p:bgPr>
        <a:solidFill>
          <a:srgbClr val="4899B5"/>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9120" y="685800"/>
            <a:ext cx="10622280" cy="457200"/>
          </a:xfrm>
          <a:prstGeom prst="rect">
            <a:avLst/>
          </a:prstGeom>
        </p:spPr>
        <p:txBody>
          <a:bodyPr vert="horz" lIns="0" tIns="45720" rIns="0" bIns="45720" rtlCol="0" anchor="t" anchorCtr="0">
            <a:normAutofit/>
          </a:bodyPr>
          <a:lstStyle>
            <a:lvl1pPr>
              <a:defRPr>
                <a:solidFill>
                  <a:schemeClr val="bg1"/>
                </a:solidFill>
              </a:defRPr>
            </a:lvl1pPr>
          </a:lstStyle>
          <a:p>
            <a:r>
              <a:rPr lang="en-US" dirty="0"/>
              <a:t>CLICK TO EDIT MASTER TITLE STYLE</a:t>
            </a:r>
          </a:p>
        </p:txBody>
      </p:sp>
      <p:sp>
        <p:nvSpPr>
          <p:cNvPr id="11" name="Text Placeholder 15"/>
          <p:cNvSpPr>
            <a:spLocks noGrp="1"/>
          </p:cNvSpPr>
          <p:nvPr>
            <p:ph type="body" sz="quarter" idx="10"/>
          </p:nvPr>
        </p:nvSpPr>
        <p:spPr>
          <a:xfrm>
            <a:off x="579438" y="1371600"/>
            <a:ext cx="10621962" cy="441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04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 BG Slide">
    <p:bg>
      <p:bgPr>
        <a:solidFill>
          <a:srgbClr val="94A545"/>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9120" y="685800"/>
            <a:ext cx="10622280" cy="457200"/>
          </a:xfrm>
          <a:prstGeom prst="rect">
            <a:avLst/>
          </a:prstGeom>
        </p:spPr>
        <p:txBody>
          <a:bodyPr vert="horz" lIns="0" tIns="45720" rIns="0" bIns="45720" rtlCol="0" anchor="t" anchorCtr="0">
            <a:normAutofit/>
          </a:bodyPr>
          <a:lstStyle>
            <a:lvl1pPr>
              <a:defRPr>
                <a:solidFill>
                  <a:schemeClr val="bg1"/>
                </a:solidFill>
              </a:defRPr>
            </a:lvl1pPr>
          </a:lstStyle>
          <a:p>
            <a:r>
              <a:rPr lang="en-US" dirty="0"/>
              <a:t>CLICK TO EDIT MASTER TITLE STYLE</a:t>
            </a:r>
          </a:p>
        </p:txBody>
      </p:sp>
      <p:sp>
        <p:nvSpPr>
          <p:cNvPr id="5" name="Text Placeholder 15"/>
          <p:cNvSpPr>
            <a:spLocks noGrp="1"/>
          </p:cNvSpPr>
          <p:nvPr>
            <p:ph type="body" sz="quarter" idx="10"/>
          </p:nvPr>
        </p:nvSpPr>
        <p:spPr>
          <a:xfrm>
            <a:off x="579438" y="1371600"/>
            <a:ext cx="10621962" cy="441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04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d BG Slide">
    <p:bg>
      <p:bgPr>
        <a:solidFill>
          <a:srgbClr val="D37D28"/>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9120" y="685800"/>
            <a:ext cx="10622280" cy="457200"/>
          </a:xfrm>
          <a:prstGeom prst="rect">
            <a:avLst/>
          </a:prstGeom>
        </p:spPr>
        <p:txBody>
          <a:bodyPr vert="horz" lIns="0" tIns="45720" rIns="0" bIns="45720" rtlCol="0" anchor="t" anchorCtr="0">
            <a:normAutofit/>
          </a:bodyPr>
          <a:lstStyle>
            <a:lvl1pPr>
              <a:defRPr>
                <a:solidFill>
                  <a:schemeClr val="bg1"/>
                </a:solidFill>
              </a:defRPr>
            </a:lvl1pPr>
          </a:lstStyle>
          <a:p>
            <a:r>
              <a:rPr lang="en-US" dirty="0"/>
              <a:t>CLICK TO EDIT MASTER TITLE STYLE</a:t>
            </a:r>
          </a:p>
        </p:txBody>
      </p:sp>
      <p:sp>
        <p:nvSpPr>
          <p:cNvPr id="5" name="Text Placeholder 15"/>
          <p:cNvSpPr>
            <a:spLocks noGrp="1"/>
          </p:cNvSpPr>
          <p:nvPr>
            <p:ph type="body" sz="quarter" idx="10"/>
          </p:nvPr>
        </p:nvSpPr>
        <p:spPr>
          <a:xfrm>
            <a:off x="579438" y="1371600"/>
            <a:ext cx="10621962" cy="441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ed BG Slide">
    <p:bg>
      <p:bgPr>
        <a:solidFill>
          <a:srgbClr val="413B33"/>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79120" y="685800"/>
            <a:ext cx="10622280" cy="457200"/>
          </a:xfrm>
          <a:prstGeom prst="rect">
            <a:avLst/>
          </a:prstGeom>
        </p:spPr>
        <p:txBody>
          <a:bodyPr vert="horz" lIns="0" tIns="45720" rIns="0" bIns="45720" rtlCol="0" anchor="t" anchorCtr="0">
            <a:normAutofit/>
          </a:bodyPr>
          <a:lstStyle>
            <a:lvl1pPr>
              <a:defRPr>
                <a:solidFill>
                  <a:schemeClr val="bg1"/>
                </a:solidFill>
              </a:defRPr>
            </a:lvl1pPr>
          </a:lstStyle>
          <a:p>
            <a:r>
              <a:rPr lang="en-US" dirty="0"/>
              <a:t>CLICK TO EDIT MASTER TITLE STYLE</a:t>
            </a:r>
          </a:p>
        </p:txBody>
      </p:sp>
      <p:sp>
        <p:nvSpPr>
          <p:cNvPr id="5" name="Text Placeholder 15"/>
          <p:cNvSpPr>
            <a:spLocks noGrp="1"/>
          </p:cNvSpPr>
          <p:nvPr>
            <p:ph type="body" sz="quarter" idx="10"/>
          </p:nvPr>
        </p:nvSpPr>
        <p:spPr>
          <a:xfrm>
            <a:off x="579438" y="1371600"/>
            <a:ext cx="10621962" cy="4419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604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5943601" y="152400"/>
            <a:ext cx="574548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DE708F9-9DD7-44C9-8F49-554FBE7CE12F}"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891540" y="2057402"/>
            <a:ext cx="475488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itle 1"/>
          <p:cNvSpPr>
            <a:spLocks noGrp="1"/>
          </p:cNvSpPr>
          <p:nvPr>
            <p:ph type="title" hasCustomPrompt="1"/>
          </p:nvPr>
        </p:nvSpPr>
        <p:spPr>
          <a:xfrm>
            <a:off x="891541" y="843986"/>
            <a:ext cx="4754485" cy="954107"/>
          </a:xfrm>
        </p:spPr>
        <p:txBody>
          <a:bodyPr wrap="square" anchor="b" anchorCtr="0">
            <a:spAutoFit/>
          </a:bodyPr>
          <a:lstStyle>
            <a:lvl1pPr>
              <a:defRPr>
                <a:solidFill>
                  <a:srgbClr val="413B33"/>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1019744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CFCDC9"/>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98120" y="152400"/>
            <a:ext cx="574548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35B47D10-7082-4A05-A1BD-1EBF005FB0BB}" type="datetime1">
              <a:rPr lang="en-US" smtClean="0"/>
              <a:pPr/>
              <a:t>2/6/2020</a:t>
            </a:fld>
            <a:endParaRPr lang="en-US"/>
          </a:p>
        </p:txBody>
      </p:sp>
      <p:sp>
        <p:nvSpPr>
          <p:cNvPr id="11"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44519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6340236" y="2971800"/>
            <a:ext cx="5051664" cy="954107"/>
          </a:xfrm>
        </p:spPr>
        <p:txBody>
          <a:bodyPr wrap="square" anchor="ctr" anchorCtr="0">
            <a:spAutoFit/>
          </a:bodyPr>
          <a:lstStyle>
            <a:lvl1pPr>
              <a:defRPr>
                <a:solidFill>
                  <a:srgbClr val="413B33"/>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540" y="1600200"/>
            <a:ext cx="10104120" cy="4572000"/>
          </a:xfrm>
        </p:spPr>
        <p:txBody>
          <a:bodyPr/>
          <a:lstStyle/>
          <a:p>
            <a:pPr lvl="0"/>
            <a:r>
              <a:rPr lang="en-US" dirty="0"/>
              <a:t>Click to edit Master text styles</a:t>
            </a:r>
          </a:p>
          <a:p>
            <a:pPr lvl="1"/>
            <a:r>
              <a:rPr lang="en-US" dirty="0"/>
              <a:t>Second level</a:t>
            </a:r>
          </a:p>
        </p:txBody>
      </p:sp>
      <p:sp>
        <p:nvSpPr>
          <p:cNvPr id="8" name="Date Placeholder 3"/>
          <p:cNvSpPr>
            <a:spLocks noGrp="1"/>
          </p:cNvSpPr>
          <p:nvPr>
            <p:ph type="dt" sz="half" idx="2"/>
          </p:nvPr>
        </p:nvSpPr>
        <p:spPr>
          <a:xfrm>
            <a:off x="198120" y="6520934"/>
            <a:ext cx="277368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63C988F-9294-4515-A0EA-4379AE5764A9}" type="datetime1">
              <a:rPr lang="en-US" smtClean="0"/>
              <a:pPr/>
              <a:t>2/6/2020</a:t>
            </a:fld>
            <a:endParaRPr lang="en-US"/>
          </a:p>
        </p:txBody>
      </p:sp>
      <p:sp>
        <p:nvSpPr>
          <p:cNvPr id="9" name="Footer Placeholder 4"/>
          <p:cNvSpPr>
            <a:spLocks noGrp="1"/>
          </p:cNvSpPr>
          <p:nvPr>
            <p:ph type="ftr" sz="quarter" idx="3"/>
          </p:nvPr>
        </p:nvSpPr>
        <p:spPr>
          <a:xfrm>
            <a:off x="4061460" y="6520934"/>
            <a:ext cx="376428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8915401" y="6520934"/>
            <a:ext cx="277368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891935" y="848380"/>
            <a:ext cx="10104120" cy="523220"/>
          </a:xfrm>
        </p:spPr>
        <p:txBody>
          <a:bodyPr anchor="b" anchorCtr="0">
            <a:spAutoFit/>
          </a:bodyPr>
          <a:lstStyle>
            <a:lvl1pPr>
              <a:defRPr>
                <a:solidFill>
                  <a:srgbClr val="413B33"/>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685800"/>
            <a:ext cx="10622280" cy="4572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579120" y="1295400"/>
            <a:ext cx="10622280" cy="4114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p:txBody>
      </p:sp>
      <p:sp>
        <p:nvSpPr>
          <p:cNvPr id="7" name="Frame 6"/>
          <p:cNvSpPr/>
          <p:nvPr/>
        </p:nvSpPr>
        <p:spPr>
          <a:xfrm>
            <a:off x="0" y="0"/>
            <a:ext cx="118872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08" r:id="rId2"/>
    <p:sldLayoutId id="2147483709" r:id="rId3"/>
    <p:sldLayoutId id="2147483739" r:id="rId4"/>
    <p:sldLayoutId id="2147483744" r:id="rId5"/>
    <p:sldLayoutId id="2147483745" r:id="rId6"/>
    <p:sldLayoutId id="2147483712" r:id="rId7"/>
    <p:sldLayoutId id="2147483714" r:id="rId8"/>
    <p:sldLayoutId id="2147483722" r:id="rId9"/>
    <p:sldLayoutId id="2147483723" r:id="rId10"/>
    <p:sldLayoutId id="2147483724" r:id="rId11"/>
    <p:sldLayoutId id="2147483725" r:id="rId12"/>
    <p:sldLayoutId id="2147483726" r:id="rId13"/>
    <p:sldLayoutId id="2147483730" r:id="rId14"/>
    <p:sldLayoutId id="2147483718" r:id="rId15"/>
    <p:sldLayoutId id="2147483686" r:id="rId16"/>
    <p:sldLayoutId id="2147483720" r:id="rId17"/>
    <p:sldLayoutId id="2147483699" r:id="rId18"/>
    <p:sldLayoutId id="2147483694" r:id="rId19"/>
    <p:sldLayoutId id="2147483731" r:id="rId20"/>
    <p:sldLayoutId id="2147483732" r:id="rId21"/>
    <p:sldLayoutId id="2147483733" r:id="rId22"/>
    <p:sldLayoutId id="2147483734" r:id="rId23"/>
    <p:sldLayoutId id="2147483735" r:id="rId24"/>
    <p:sldLayoutId id="2147483736" r:id="rId25"/>
    <p:sldLayoutId id="2147483737" r:id="rId26"/>
    <p:sldLayoutId id="2147483743" r:id="rId27"/>
    <p:sldLayoutId id="2147483746" r:id="rId28"/>
  </p:sldLayoutIdLst>
  <p:hf hdr="0" ftr="0"/>
  <p:txStyles>
    <p:titleStyle>
      <a:lvl1pPr algn="l" defTabSz="457200" rtl="0" eaLnBrk="1" latinLnBrk="0" hangingPunct="1">
        <a:spcBef>
          <a:spcPct val="0"/>
        </a:spcBef>
        <a:buNone/>
        <a:defRPr sz="2800" b="0" i="0" kern="1200">
          <a:solidFill>
            <a:srgbClr val="413B33"/>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africaleadftf.org/wp-content/uploads/2020/01/6.IA-APP-Workshop-Planner.xlsx" TargetMode="External"/><Relationship Id="rId13" Type="http://schemas.openxmlformats.org/officeDocument/2006/relationships/image" Target="../media/image20.png"/><Relationship Id="rId3" Type="http://schemas.openxmlformats.org/officeDocument/2006/relationships/hyperlink" Target="https://www.africaleadftf.org/wp-content/uploads/2020/01/6.IA-APP-Workshop-Slides.pptx" TargetMode="External"/><Relationship Id="rId7" Type="http://schemas.openxmlformats.org/officeDocument/2006/relationships/hyperlink" Target="https://www.africaleadftf.org/wp-content/uploads/2020/01/6.IA-APP-Workshop-Evaluation.docx" TargetMode="External"/><Relationship Id="rId12" Type="http://schemas.openxmlformats.org/officeDocument/2006/relationships/image" Target="../media/image19.png"/><Relationship Id="rId2" Type="http://schemas.openxmlformats.org/officeDocument/2006/relationships/hyperlink" Target="https://www.africaleadftf.org/wp-content/uploads/2020/01/6.IA-APP-Workshop-Agenda.docx" TargetMode="Externa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africaleadftf.org/wp-content/uploads/2020/02/6.IA-APP-Proposed-Actions-Feedback-Form.docx" TargetMode="External"/><Relationship Id="rId11" Type="http://schemas.openxmlformats.org/officeDocument/2006/relationships/image" Target="../media/image18.png"/><Relationship Id="rId5" Type="http://schemas.openxmlformats.org/officeDocument/2006/relationships/hyperlink" Target="https://www.africaleadftf.org/wp-content/uploads/2020/01/6.IA-APP-Improvement-Plan-Template.docx" TargetMode="Externa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hyperlink" Target="https://www.africaleadftf.org/wp-content/uploads/2020/02/6.IA-Survey-Instrument.docx" TargetMode="External"/><Relationship Id="rId9" Type="http://schemas.openxmlformats.org/officeDocument/2006/relationships/image" Target="../media/image16.pn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drive.google.com/open?id=1gdHj9oEKqr43vrcsbASDQ0GFrCE9jqB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africaleadftf.org/wp-content/uploads/2020/01/8.IA-APP-AAR-Agenda.docx"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drive.google.com/open?id=1vZ3Ru6cBYoqU_TfNowdiB499gLbxL7LW"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s://www.africaleadftf.org/wp-content/uploads/2020/01/10.IA-APP-Stock-Taking-Activity.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IA-APPHelpdesk@dai.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fricaleadftf.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usaidlearninglab.org/library/thinking-and-working-politically-twp-through-applied-political-economy-analysis-pea-core" TargetMode="External"/><Relationship Id="rId4" Type="http://schemas.openxmlformats.org/officeDocument/2006/relationships/hyperlink" Target="https://kumu.io/markets/system-mapp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fricaleadftf.org/wp-content/uploads/2020/01/1.IA-APP-Process-Facilitator-SOW.docx"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africaleadftf.org/wp-content/uploads/2020/01/2.IA-APP-Steering-Committee-ToR.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africaleadftf.org/wp-content/uploads/2020/01/4.IA-Environmental-Scan.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open?id=1eEl5g0z_WHGclHvNY6UFko4LAGWGzDPO" TargetMode="External"/><Relationship Id="rId2" Type="http://schemas.openxmlformats.org/officeDocument/2006/relationships/hyperlink" Target="https://www.africaleadftf.org/wp-content/uploads/2020/01/4.Policy-Stakeholder-Mapping-Tool.docx"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fricaleadftf.org/wp-content/uploads/2020/01/5.IA-APP-Invite-Template.docx"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860EA4-3618-4929-B634-8F1E0C7DFB92}"/>
              </a:ext>
            </a:extLst>
          </p:cNvPr>
          <p:cNvPicPr>
            <a:picLocks noChangeAspect="1"/>
          </p:cNvPicPr>
          <p:nvPr/>
        </p:nvPicPr>
        <p:blipFill>
          <a:blip r:embed="rId3"/>
          <a:srcRect/>
          <a:stretch/>
        </p:blipFill>
        <p:spPr>
          <a:xfrm>
            <a:off x="616858" y="2507343"/>
            <a:ext cx="4188315" cy="2469094"/>
          </a:xfrm>
          <a:prstGeom prst="rect">
            <a:avLst/>
          </a:prstGeom>
        </p:spPr>
      </p:pic>
      <p:pic>
        <p:nvPicPr>
          <p:cNvPr id="9" name="Picture 8">
            <a:extLst>
              <a:ext uri="{FF2B5EF4-FFF2-40B4-BE49-F238E27FC236}">
                <a16:creationId xmlns:a16="http://schemas.microsoft.com/office/drawing/2014/main" id="{D44FC8AA-EC6D-4BDC-B168-98BC8B3772FA}"/>
              </a:ext>
            </a:extLst>
          </p:cNvPr>
          <p:cNvPicPr>
            <a:picLocks noChangeAspect="1"/>
          </p:cNvPicPr>
          <p:nvPr/>
        </p:nvPicPr>
        <p:blipFill>
          <a:blip r:embed="rId4"/>
          <a:stretch>
            <a:fillRect/>
          </a:stretch>
        </p:blipFill>
        <p:spPr>
          <a:xfrm>
            <a:off x="6018578" y="1600200"/>
            <a:ext cx="4961479" cy="4111089"/>
          </a:xfrm>
          <a:prstGeom prst="rect">
            <a:avLst/>
          </a:prstGeom>
        </p:spPr>
      </p:pic>
    </p:spTree>
    <p:extLst>
      <p:ext uri="{BB962C8B-B14F-4D97-AF65-F5344CB8AC3E}">
        <p14:creationId xmlns:p14="http://schemas.microsoft.com/office/powerpoint/2010/main" val="2015038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838200"/>
          </a:xfrm>
        </p:spPr>
        <p:txBody>
          <a:bodyPr>
            <a:normAutofit fontScale="90000"/>
          </a:bodyPr>
          <a:lstStyle/>
          <a:p>
            <a:r>
              <a:rPr lang="en-US" dirty="0">
                <a:sym typeface="Quattrocento Sans"/>
              </a:rPr>
              <a:t>Workshop materials are adapted; venue is identified, and logistics are agreed.</a:t>
            </a:r>
            <a:endParaRPr lang="en-US" dirty="0"/>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438" y="1545771"/>
            <a:ext cx="4506994" cy="5181600"/>
          </a:xfrm>
        </p:spPr>
        <p:txBody>
          <a:bodyPr>
            <a:normAutofit/>
          </a:bodyPr>
          <a:lstStyle/>
          <a:p>
            <a:pPr marL="0" indent="0">
              <a:buClr>
                <a:schemeClr val="dk1"/>
              </a:buClr>
              <a:buSzPts val="1200"/>
              <a:buNone/>
            </a:pPr>
            <a:r>
              <a:rPr lang="en-US" sz="1600" dirty="0"/>
              <a:t>At this point, the Process Facilitator works with the Steering Committee to review and adapt the various workshop materials included in the toolkit including:</a:t>
            </a:r>
          </a:p>
          <a:p>
            <a:pPr marL="548640" indent="-285750">
              <a:buClr>
                <a:srgbClr val="414041"/>
              </a:buClr>
              <a:buSzPct val="100000"/>
              <a:buFont typeface="Arial" panose="020B0604020202020204" pitchFamily="34" charset="0"/>
              <a:buChar char="•"/>
            </a:pPr>
            <a:r>
              <a:rPr lang="en-US" sz="1600" dirty="0">
                <a:solidFill>
                  <a:srgbClr val="3E849E"/>
                </a:solidFill>
                <a:hlinkClick r:id="rId2">
                  <a:extLst>
                    <a:ext uri="{A12FA001-AC4F-418D-AE19-62706E023703}">
                      <ahyp:hlinkClr xmlns:ahyp="http://schemas.microsoft.com/office/drawing/2018/hyperlinkcolor" val="tx"/>
                    </a:ext>
                  </a:extLst>
                </a:hlinkClick>
              </a:rPr>
              <a:t>Workshop agenda</a:t>
            </a:r>
            <a:endParaRPr lang="en-US" sz="1600" dirty="0">
              <a:solidFill>
                <a:srgbClr val="3E849E"/>
              </a:solidFill>
            </a:endParaRPr>
          </a:p>
          <a:p>
            <a:pPr marL="548640" indent="-285750">
              <a:buClr>
                <a:srgbClr val="414041"/>
              </a:buClr>
              <a:buSzPct val="100000"/>
              <a:buFont typeface="Arial" panose="020B0604020202020204" pitchFamily="34" charset="0"/>
              <a:buChar char="•"/>
            </a:pPr>
            <a:r>
              <a:rPr lang="en-US" sz="1600" dirty="0">
                <a:solidFill>
                  <a:srgbClr val="3E849E"/>
                </a:solidFill>
                <a:hlinkClick r:id="rId3">
                  <a:extLst>
                    <a:ext uri="{A12FA001-AC4F-418D-AE19-62706E023703}">
                      <ahyp:hlinkClr xmlns:ahyp="http://schemas.microsoft.com/office/drawing/2018/hyperlinkcolor" val="tx"/>
                    </a:ext>
                  </a:extLst>
                </a:hlinkClick>
              </a:rPr>
              <a:t>Workshop presentation</a:t>
            </a:r>
            <a:endParaRPr lang="en-US" sz="1600" dirty="0">
              <a:solidFill>
                <a:srgbClr val="3E849E"/>
              </a:solidFill>
            </a:endParaRPr>
          </a:p>
          <a:p>
            <a:pPr marL="548640" indent="-285750">
              <a:buClr>
                <a:srgbClr val="414041"/>
              </a:buClr>
              <a:buSzPct val="100000"/>
              <a:buFont typeface="Arial" panose="020B0604020202020204" pitchFamily="34" charset="0"/>
              <a:buChar char="•"/>
            </a:pPr>
            <a:r>
              <a:rPr lang="en-US" sz="1600" dirty="0">
                <a:solidFill>
                  <a:srgbClr val="3E849E"/>
                </a:solidFill>
                <a:hlinkClick r:id="rId4">
                  <a:extLst>
                    <a:ext uri="{A12FA001-AC4F-418D-AE19-62706E023703}">
                      <ahyp:hlinkClr xmlns:ahyp="http://schemas.microsoft.com/office/drawing/2018/hyperlinkcolor" val="tx"/>
                    </a:ext>
                  </a:extLst>
                </a:hlinkClick>
              </a:rPr>
              <a:t>IA survey instrument</a:t>
            </a:r>
            <a:endParaRPr lang="en-US" sz="1600" dirty="0">
              <a:solidFill>
                <a:srgbClr val="3E849E"/>
              </a:solidFill>
            </a:endParaRPr>
          </a:p>
          <a:p>
            <a:pPr marL="548640" indent="-285750">
              <a:buClr>
                <a:srgbClr val="414041"/>
              </a:buClr>
              <a:buSzPct val="100000"/>
              <a:buFont typeface="Arial" panose="020B0604020202020204" pitchFamily="34" charset="0"/>
              <a:buChar char="•"/>
            </a:pPr>
            <a:r>
              <a:rPr lang="en-US" sz="1600" dirty="0">
                <a:solidFill>
                  <a:srgbClr val="3E849E"/>
                </a:solidFill>
                <a:hlinkClick r:id="rId5">
                  <a:extLst>
                    <a:ext uri="{A12FA001-AC4F-418D-AE19-62706E023703}">
                      <ahyp:hlinkClr xmlns:ahyp="http://schemas.microsoft.com/office/drawing/2018/hyperlinkcolor" val="tx"/>
                    </a:ext>
                  </a:extLst>
                </a:hlinkClick>
              </a:rPr>
              <a:t>Improvement plan template</a:t>
            </a:r>
            <a:endParaRPr lang="en-US" sz="1600" dirty="0">
              <a:solidFill>
                <a:srgbClr val="3E849E"/>
              </a:solidFill>
            </a:endParaRPr>
          </a:p>
          <a:p>
            <a:pPr marL="548640" indent="-285750">
              <a:buClr>
                <a:srgbClr val="414041"/>
              </a:buClr>
              <a:buSzPct val="100000"/>
              <a:buFont typeface="Arial" panose="020B0604020202020204" pitchFamily="34" charset="0"/>
              <a:buChar char="•"/>
            </a:pPr>
            <a:r>
              <a:rPr lang="en-US" sz="1600" dirty="0">
                <a:solidFill>
                  <a:srgbClr val="3E849E"/>
                </a:solidFill>
                <a:hlinkClick r:id="rId6">
                  <a:extLst>
                    <a:ext uri="{A12FA001-AC4F-418D-AE19-62706E023703}">
                      <ahyp:hlinkClr xmlns:ahyp="http://schemas.microsoft.com/office/drawing/2018/hyperlinkcolor" val="tx"/>
                    </a:ext>
                  </a:extLst>
                </a:hlinkClick>
              </a:rPr>
              <a:t>Proposed action feedback form</a:t>
            </a:r>
            <a:endParaRPr lang="en-US" sz="1600" dirty="0">
              <a:solidFill>
                <a:srgbClr val="3E849E"/>
              </a:solidFill>
            </a:endParaRPr>
          </a:p>
          <a:p>
            <a:pPr marL="548640" indent="-285750">
              <a:buClr>
                <a:srgbClr val="414041"/>
              </a:buClr>
              <a:buSzPct val="100000"/>
              <a:buFont typeface="Arial" panose="020B0604020202020204" pitchFamily="34" charset="0"/>
              <a:buChar char="•"/>
            </a:pPr>
            <a:r>
              <a:rPr lang="en-US" sz="1600" dirty="0">
                <a:solidFill>
                  <a:srgbClr val="3E849E"/>
                </a:solidFill>
                <a:hlinkClick r:id="rId7">
                  <a:extLst>
                    <a:ext uri="{A12FA001-AC4F-418D-AE19-62706E023703}">
                      <ahyp:hlinkClr xmlns:ahyp="http://schemas.microsoft.com/office/drawing/2018/hyperlinkcolor" val="tx"/>
                    </a:ext>
                  </a:extLst>
                </a:hlinkClick>
              </a:rPr>
              <a:t>Workshop evaluation</a:t>
            </a:r>
            <a:endParaRPr lang="en-US" sz="1600" dirty="0">
              <a:solidFill>
                <a:srgbClr val="3E849E"/>
              </a:solidFill>
            </a:endParaRPr>
          </a:p>
          <a:p>
            <a:pPr marL="0" indent="0">
              <a:buClr>
                <a:schemeClr val="dk1"/>
              </a:buClr>
              <a:buSzPts val="1200"/>
              <a:buNone/>
            </a:pPr>
            <a:r>
              <a:rPr lang="en-US" sz="1600" dirty="0"/>
              <a:t>The facilitator also works with the Steering Committee to identify an appropriate venue and logistics to support the workshop.</a:t>
            </a:r>
          </a:p>
          <a:p>
            <a:pPr marL="0" indent="0">
              <a:buClr>
                <a:schemeClr val="dk1"/>
              </a:buClr>
              <a:buSzPts val="1200"/>
              <a:buNone/>
            </a:pPr>
            <a:r>
              <a:rPr lang="en-US" sz="1600" dirty="0"/>
              <a:t>The </a:t>
            </a:r>
            <a:r>
              <a:rPr lang="en-US" sz="1600" dirty="0">
                <a:solidFill>
                  <a:srgbClr val="3E849E"/>
                </a:solidFill>
                <a:sym typeface="Quattrocento Sans"/>
                <a:hlinkClick r:id="rId8">
                  <a:extLst>
                    <a:ext uri="{A12FA001-AC4F-418D-AE19-62706E023703}">
                      <ahyp:hlinkClr xmlns:ahyp="http://schemas.microsoft.com/office/drawing/2018/hyperlinkcolor" val="tx"/>
                    </a:ext>
                  </a:extLst>
                </a:hlinkClick>
              </a:rPr>
              <a:t>workshop planner </a:t>
            </a:r>
            <a:r>
              <a:rPr lang="en-US" sz="1600" dirty="0"/>
              <a:t>can be used to clarify and track workshop-related tasks.</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6</a:t>
            </a:r>
          </a:p>
        </p:txBody>
      </p:sp>
      <p:pic>
        <p:nvPicPr>
          <p:cNvPr id="17" name="Picture 16">
            <a:extLst>
              <a:ext uri="{FF2B5EF4-FFF2-40B4-BE49-F238E27FC236}">
                <a16:creationId xmlns:a16="http://schemas.microsoft.com/office/drawing/2014/main" id="{5B80683F-8292-41ED-B665-97CF845089BB}"/>
              </a:ext>
            </a:extLst>
          </p:cNvPr>
          <p:cNvPicPr>
            <a:picLocks noChangeAspect="1"/>
          </p:cNvPicPr>
          <p:nvPr/>
        </p:nvPicPr>
        <p:blipFill>
          <a:blip r:embed="rId9"/>
          <a:srcRect/>
          <a:stretch/>
        </p:blipFill>
        <p:spPr>
          <a:xfrm>
            <a:off x="11052015" y="737532"/>
            <a:ext cx="377985" cy="5986791"/>
          </a:xfrm>
          <a:prstGeom prst="rect">
            <a:avLst/>
          </a:prstGeom>
        </p:spPr>
      </p:pic>
      <p:sp>
        <p:nvSpPr>
          <p:cNvPr id="18" name="Title 1">
            <a:extLst>
              <a:ext uri="{FF2B5EF4-FFF2-40B4-BE49-F238E27FC236}">
                <a16:creationId xmlns:a16="http://schemas.microsoft.com/office/drawing/2014/main" id="{3012F7A2-2F66-405B-8BFF-D81F91801A67}"/>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6</a:t>
            </a:r>
          </a:p>
        </p:txBody>
      </p:sp>
      <p:pic>
        <p:nvPicPr>
          <p:cNvPr id="16" name="Picture 15">
            <a:hlinkClick r:id="rId2" tooltip="Download"/>
            <a:extLst>
              <a:ext uri="{FF2B5EF4-FFF2-40B4-BE49-F238E27FC236}">
                <a16:creationId xmlns:a16="http://schemas.microsoft.com/office/drawing/2014/main" id="{48B8AE00-D70F-4A7E-B3F1-23E46EA74EFA}"/>
              </a:ext>
            </a:extLst>
          </p:cNvPr>
          <p:cNvPicPr>
            <a:picLocks noChangeAspect="1"/>
          </p:cNvPicPr>
          <p:nvPr/>
        </p:nvPicPr>
        <p:blipFill rotWithShape="1">
          <a:blip r:embed="rId10"/>
          <a:srcRect l="30182" r="30315"/>
          <a:stretch/>
        </p:blipFill>
        <p:spPr>
          <a:xfrm>
            <a:off x="5351728" y="1327370"/>
            <a:ext cx="1889773" cy="2689601"/>
          </a:xfrm>
          <a:prstGeom prst="rect">
            <a:avLst/>
          </a:prstGeom>
          <a:ln>
            <a:noFill/>
          </a:ln>
          <a:effectLst>
            <a:outerShdw blurRad="177800" dist="88900" dir="2700000" algn="tl" rotWithShape="0">
              <a:srgbClr val="333333">
                <a:alpha val="58000"/>
              </a:srgbClr>
            </a:outerShdw>
          </a:effectLst>
        </p:spPr>
      </p:pic>
      <p:pic>
        <p:nvPicPr>
          <p:cNvPr id="26" name="Picture 25">
            <a:hlinkClick r:id="rId3" tooltip="Download"/>
            <a:extLst>
              <a:ext uri="{FF2B5EF4-FFF2-40B4-BE49-F238E27FC236}">
                <a16:creationId xmlns:a16="http://schemas.microsoft.com/office/drawing/2014/main" id="{BDA42A70-A3A8-4A11-B372-B03E6A12332C}"/>
              </a:ext>
            </a:extLst>
          </p:cNvPr>
          <p:cNvPicPr>
            <a:picLocks noChangeAspect="1"/>
          </p:cNvPicPr>
          <p:nvPr/>
        </p:nvPicPr>
        <p:blipFill rotWithShape="1">
          <a:blip r:embed="rId11"/>
          <a:srcRect l="1342" r="1342"/>
          <a:stretch/>
        </p:blipFill>
        <p:spPr>
          <a:xfrm>
            <a:off x="5351728" y="4295436"/>
            <a:ext cx="3827044" cy="2211003"/>
          </a:xfrm>
          <a:prstGeom prst="rect">
            <a:avLst/>
          </a:prstGeom>
          <a:ln>
            <a:noFill/>
          </a:ln>
          <a:effectLst>
            <a:outerShdw blurRad="177800" dist="88900" dir="2700000" algn="tl" rotWithShape="0">
              <a:srgbClr val="333333">
                <a:alpha val="58000"/>
              </a:srgbClr>
            </a:outerShdw>
          </a:effectLst>
        </p:spPr>
      </p:pic>
      <p:pic>
        <p:nvPicPr>
          <p:cNvPr id="27" name="Picture 26">
            <a:hlinkClick r:id="rId4" tooltip="Download"/>
            <a:extLst>
              <a:ext uri="{FF2B5EF4-FFF2-40B4-BE49-F238E27FC236}">
                <a16:creationId xmlns:a16="http://schemas.microsoft.com/office/drawing/2014/main" id="{43679226-D22D-475C-BFB5-04104AFDD61E}"/>
              </a:ext>
            </a:extLst>
          </p:cNvPr>
          <p:cNvPicPr>
            <a:picLocks noChangeAspect="1"/>
          </p:cNvPicPr>
          <p:nvPr/>
        </p:nvPicPr>
        <p:blipFill rotWithShape="1">
          <a:blip r:embed="rId12"/>
          <a:srcRect l="30169" r="30248"/>
          <a:stretch/>
        </p:blipFill>
        <p:spPr>
          <a:xfrm>
            <a:off x="6430337" y="1327370"/>
            <a:ext cx="1893606" cy="2689601"/>
          </a:xfrm>
          <a:prstGeom prst="rect">
            <a:avLst/>
          </a:prstGeom>
          <a:ln>
            <a:noFill/>
          </a:ln>
          <a:effectLst>
            <a:outerShdw blurRad="292100" dist="139700" dir="2700000" algn="tl" rotWithShape="0">
              <a:srgbClr val="333333">
                <a:alpha val="65000"/>
              </a:srgbClr>
            </a:outerShdw>
          </a:effectLst>
        </p:spPr>
      </p:pic>
      <p:pic>
        <p:nvPicPr>
          <p:cNvPr id="28" name="Picture 27">
            <a:hlinkClick r:id="rId5" tooltip="Download"/>
            <a:extLst>
              <a:ext uri="{FF2B5EF4-FFF2-40B4-BE49-F238E27FC236}">
                <a16:creationId xmlns:a16="http://schemas.microsoft.com/office/drawing/2014/main" id="{1C5EE547-25AC-48CD-B04A-D37C4644881C}"/>
              </a:ext>
            </a:extLst>
          </p:cNvPr>
          <p:cNvPicPr>
            <a:picLocks noChangeAspect="1"/>
          </p:cNvPicPr>
          <p:nvPr/>
        </p:nvPicPr>
        <p:blipFill rotWithShape="1">
          <a:blip r:embed="rId13"/>
          <a:srcRect l="10390" r="10390"/>
          <a:stretch/>
        </p:blipFill>
        <p:spPr>
          <a:xfrm>
            <a:off x="6482782" y="4300730"/>
            <a:ext cx="3115403" cy="2211003"/>
          </a:xfrm>
          <a:prstGeom prst="rect">
            <a:avLst/>
          </a:prstGeom>
          <a:ln>
            <a:noFill/>
          </a:ln>
          <a:effectLst>
            <a:outerShdw blurRad="177800" dist="88900" dir="2700000" algn="tl" rotWithShape="0">
              <a:srgbClr val="333333">
                <a:alpha val="58000"/>
              </a:srgbClr>
            </a:outerShdw>
          </a:effectLst>
        </p:spPr>
      </p:pic>
      <p:pic>
        <p:nvPicPr>
          <p:cNvPr id="29" name="Picture 28">
            <a:hlinkClick r:id="rId6" tooltip="Download"/>
            <a:extLst>
              <a:ext uri="{FF2B5EF4-FFF2-40B4-BE49-F238E27FC236}">
                <a16:creationId xmlns:a16="http://schemas.microsoft.com/office/drawing/2014/main" id="{0ACE9AF3-4BCC-4A1F-9A5B-F11523F59442}"/>
              </a:ext>
            </a:extLst>
          </p:cNvPr>
          <p:cNvPicPr>
            <a:picLocks noChangeAspect="1"/>
          </p:cNvPicPr>
          <p:nvPr/>
        </p:nvPicPr>
        <p:blipFill rotWithShape="1">
          <a:blip r:embed="rId14"/>
          <a:srcRect l="30169" r="30248"/>
          <a:stretch/>
        </p:blipFill>
        <p:spPr>
          <a:xfrm>
            <a:off x="7624353" y="1326810"/>
            <a:ext cx="1886237" cy="2679134"/>
          </a:xfrm>
          <a:prstGeom prst="rect">
            <a:avLst/>
          </a:prstGeom>
          <a:ln>
            <a:noFill/>
          </a:ln>
          <a:effectLst>
            <a:outerShdw blurRad="177800" dist="88900" dir="2700000" algn="tl" rotWithShape="0">
              <a:srgbClr val="333333">
                <a:alpha val="58000"/>
              </a:srgbClr>
            </a:outerShdw>
          </a:effectLst>
        </p:spPr>
      </p:pic>
      <p:pic>
        <p:nvPicPr>
          <p:cNvPr id="30" name="Picture 29">
            <a:hlinkClick r:id="rId7" tooltip="Download"/>
            <a:extLst>
              <a:ext uri="{FF2B5EF4-FFF2-40B4-BE49-F238E27FC236}">
                <a16:creationId xmlns:a16="http://schemas.microsoft.com/office/drawing/2014/main" id="{B7D6DE53-CDFB-4F1A-A133-70A8BCD6FE61}"/>
              </a:ext>
            </a:extLst>
          </p:cNvPr>
          <p:cNvPicPr>
            <a:picLocks noChangeAspect="1"/>
          </p:cNvPicPr>
          <p:nvPr/>
        </p:nvPicPr>
        <p:blipFill rotWithShape="1">
          <a:blip r:embed="rId15"/>
          <a:srcRect l="30182" r="30288"/>
          <a:stretch/>
        </p:blipFill>
        <p:spPr>
          <a:xfrm>
            <a:off x="8903028" y="1326810"/>
            <a:ext cx="1883691" cy="2679133"/>
          </a:xfrm>
          <a:prstGeom prst="rect">
            <a:avLst/>
          </a:prstGeom>
          <a:ln>
            <a:noFill/>
          </a:ln>
          <a:effectLst>
            <a:outerShdw blurRad="177800" dist="88900" dir="2700000" algn="tl" rotWithShape="0">
              <a:srgbClr val="333333">
                <a:alpha val="58000"/>
              </a:srgbClr>
            </a:outerShdw>
          </a:effectLst>
        </p:spPr>
      </p:pic>
      <p:pic>
        <p:nvPicPr>
          <p:cNvPr id="31" name="Picture 30">
            <a:hlinkClick r:id="rId8" tooltip="Download"/>
            <a:extLst>
              <a:ext uri="{FF2B5EF4-FFF2-40B4-BE49-F238E27FC236}">
                <a16:creationId xmlns:a16="http://schemas.microsoft.com/office/drawing/2014/main" id="{F62671AF-9690-4A76-8DE7-8AA367874DD4}"/>
              </a:ext>
            </a:extLst>
          </p:cNvPr>
          <p:cNvPicPr>
            <a:picLocks noChangeAspect="1"/>
          </p:cNvPicPr>
          <p:nvPr/>
        </p:nvPicPr>
        <p:blipFill rotWithShape="1">
          <a:blip r:embed="rId16"/>
          <a:srcRect l="15142" t="8466" r="22466" b="3579"/>
          <a:stretch/>
        </p:blipFill>
        <p:spPr>
          <a:xfrm>
            <a:off x="7997033" y="4300730"/>
            <a:ext cx="2789686" cy="2211003"/>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65209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482600"/>
          </a:xfrm>
        </p:spPr>
        <p:txBody>
          <a:bodyPr>
            <a:normAutofit fontScale="90000"/>
          </a:bodyPr>
          <a:lstStyle/>
          <a:p>
            <a:r>
              <a:rPr lang="en-US" dirty="0">
                <a:latin typeface="+mj-lt"/>
                <a:ea typeface="Quattrocento Sans"/>
                <a:cs typeface="Quattrocento Sans"/>
                <a:sym typeface="Quattrocento Sans"/>
              </a:rPr>
              <a:t>IA-APP </a:t>
            </a:r>
            <a:r>
              <a:rPr lang="en-US" dirty="0">
                <a:latin typeface="+mj-lt"/>
                <a:sym typeface="Quattrocento Sans"/>
              </a:rPr>
              <a:t>Workshop is held and an IA Improvement Plan is drafted.</a:t>
            </a:r>
            <a:br>
              <a:rPr lang="en-US" dirty="0">
                <a:solidFill>
                  <a:srgbClr val="3F3F3F"/>
                </a:solidFill>
                <a:latin typeface="+mj-lt"/>
                <a:ea typeface="Quattrocento Sans"/>
                <a:cs typeface="Quattrocento Sans"/>
                <a:sym typeface="Quattrocento Sans"/>
              </a:rPr>
            </a:br>
            <a:endParaRPr lang="en-US" dirty="0">
              <a:latin typeface="+mj-lt"/>
            </a:endParaRP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438" y="1270000"/>
            <a:ext cx="6025580" cy="5181600"/>
          </a:xfrm>
        </p:spPr>
        <p:txBody>
          <a:bodyPr>
            <a:normAutofit lnSpcReduction="10000"/>
          </a:bodyPr>
          <a:lstStyle/>
          <a:p>
            <a:pPr marL="0" indent="0">
              <a:buClr>
                <a:schemeClr val="dk1"/>
              </a:buClr>
              <a:buSzPts val="1200"/>
              <a:buNone/>
            </a:pPr>
            <a:r>
              <a:rPr lang="en-US" sz="1600" dirty="0"/>
              <a:t>The IA-APP workshop is held over 3 days culminating in an IA Improvement Plan.  Overall, the workshop aims to create an inclusive and participatory environment to achieve the following broad objectives augmented by specific objectives surfacing from the IA environmental scan:</a:t>
            </a:r>
          </a:p>
          <a:p>
            <a:pPr marL="548640" indent="-285750">
              <a:lnSpc>
                <a:spcPct val="110000"/>
              </a:lnSpc>
              <a:buClr>
                <a:srgbClr val="414041"/>
              </a:buClr>
              <a:buSzPct val="100000"/>
              <a:buFont typeface="Arial" panose="020B0604020202020204" pitchFamily="34" charset="0"/>
              <a:buChar char="•"/>
            </a:pPr>
            <a:r>
              <a:rPr lang="en-US" sz="1600" dirty="0"/>
              <a:t>Build a shared understanding of institutional architecture (IA) and its link to food security, the National Agricultural Investment </a:t>
            </a:r>
            <a:r>
              <a:rPr lang="en-US" sz="1600" dirty="0">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Plan</a:t>
            </a:r>
            <a:r>
              <a:rPr lang="en-US" sz="1600" dirty="0"/>
              <a:t> (NAIP), Joint Sector Reviews (JSR), and the CAADP Biennial Review (BR) processes;</a:t>
            </a:r>
          </a:p>
          <a:p>
            <a:pPr marL="548640" indent="-285750">
              <a:lnSpc>
                <a:spcPct val="110000"/>
              </a:lnSpc>
              <a:buClr>
                <a:srgbClr val="414041"/>
              </a:buClr>
              <a:buSzPct val="100000"/>
              <a:buFont typeface="Arial" panose="020B0604020202020204" pitchFamily="34" charset="0"/>
              <a:buChar char="•"/>
            </a:pPr>
            <a:r>
              <a:rPr lang="en-US" sz="1600" dirty="0"/>
              <a:t>Assess the strengths and weaknesses in the institutional architecture for food security;</a:t>
            </a:r>
          </a:p>
          <a:p>
            <a:pPr marL="548640" indent="-285750">
              <a:lnSpc>
                <a:spcPct val="110000"/>
              </a:lnSpc>
              <a:buClr>
                <a:srgbClr val="414041"/>
              </a:buClr>
              <a:buSzPct val="100000"/>
              <a:buFont typeface="Arial" panose="020B0604020202020204" pitchFamily="34" charset="0"/>
              <a:buChar char="•"/>
            </a:pPr>
            <a:r>
              <a:rPr lang="en-US" sz="1600" dirty="0"/>
              <a:t>Prioritize areas for the improvement of the institutional architecture for food security; and</a:t>
            </a:r>
          </a:p>
          <a:p>
            <a:pPr marL="548640" indent="-285750">
              <a:lnSpc>
                <a:spcPct val="110000"/>
              </a:lnSpc>
              <a:buClr>
                <a:srgbClr val="414041"/>
              </a:buClr>
              <a:buSzPct val="100000"/>
              <a:buFont typeface="Arial" panose="020B0604020202020204" pitchFamily="34" charset="0"/>
              <a:buChar char="•"/>
            </a:pPr>
            <a:r>
              <a:rPr lang="en-US" sz="1600" dirty="0"/>
              <a:t>Reach broad consensus on an IA Improvement Plan.</a:t>
            </a:r>
          </a:p>
          <a:p>
            <a:pPr marL="0" indent="0">
              <a:buClr>
                <a:schemeClr val="dk1"/>
              </a:buClr>
              <a:buSzPts val="1200"/>
              <a:buNone/>
            </a:pPr>
            <a:r>
              <a:rPr lang="en-US" sz="1600" dirty="0"/>
              <a:t>The workshop is facilitated by the IA-APP Process Facilitator with support from Steering Committee members who serve as facilitators of small group activities,  encourage balanced participation of all stakeholder groups and ensure key outputs are captured.</a:t>
            </a:r>
          </a:p>
          <a:p>
            <a:endParaRPr lang="en-US" sz="1600" dirty="0"/>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a:t>
            </a:r>
            <a:r>
              <a:rPr lang="en-US" sz="1400" b="1" spc="150" dirty="0">
                <a:solidFill>
                  <a:prstClr val="black">
                    <a:lumMod val="65000"/>
                    <a:lumOff val="35000"/>
                  </a:prstClr>
                </a:solidFill>
              </a:rPr>
              <a:t>7</a:t>
            </a:r>
            <a:endPar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endParaRPr>
          </a:p>
        </p:txBody>
      </p:sp>
      <p:pic>
        <p:nvPicPr>
          <p:cNvPr id="7" name="Picture 6">
            <a:extLst>
              <a:ext uri="{FF2B5EF4-FFF2-40B4-BE49-F238E27FC236}">
                <a16:creationId xmlns:a16="http://schemas.microsoft.com/office/drawing/2014/main" id="{51E66A29-AB65-4847-8151-97F9E7CDA5FB}"/>
              </a:ext>
            </a:extLst>
          </p:cNvPr>
          <p:cNvPicPr>
            <a:picLocks noChangeAspect="1"/>
          </p:cNvPicPr>
          <p:nvPr/>
        </p:nvPicPr>
        <p:blipFill>
          <a:blip r:embed="rId3"/>
          <a:srcRect/>
          <a:stretch/>
        </p:blipFill>
        <p:spPr>
          <a:xfrm>
            <a:off x="11052015" y="737532"/>
            <a:ext cx="377985" cy="5986791"/>
          </a:xfrm>
          <a:prstGeom prst="rect">
            <a:avLst/>
          </a:prstGeom>
        </p:spPr>
      </p:pic>
      <p:pic>
        <p:nvPicPr>
          <p:cNvPr id="10" name="Picture 9">
            <a:hlinkClick r:id="rId4" tooltip="Download"/>
            <a:extLst>
              <a:ext uri="{FF2B5EF4-FFF2-40B4-BE49-F238E27FC236}">
                <a16:creationId xmlns:a16="http://schemas.microsoft.com/office/drawing/2014/main" id="{2CDCFAB6-6C0A-415A-B3DB-C268940626A2}"/>
              </a:ext>
            </a:extLst>
          </p:cNvPr>
          <p:cNvPicPr>
            <a:picLocks noChangeAspect="1"/>
          </p:cNvPicPr>
          <p:nvPr/>
        </p:nvPicPr>
        <p:blipFill rotWithShape="1">
          <a:blip r:embed="rId5"/>
          <a:srcRect l="30149" r="30248"/>
          <a:stretch/>
        </p:blipFill>
        <p:spPr>
          <a:xfrm>
            <a:off x="7236683" y="1729463"/>
            <a:ext cx="3183667" cy="4519661"/>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314232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381000"/>
          </a:xfrm>
        </p:spPr>
        <p:txBody>
          <a:bodyPr>
            <a:normAutofit fontScale="90000"/>
          </a:bodyPr>
          <a:lstStyle/>
          <a:p>
            <a:r>
              <a:rPr lang="en-US" dirty="0">
                <a:latin typeface="+mj-lt"/>
                <a:sym typeface="Quattrocento Sans"/>
              </a:rPr>
              <a:t>An After Action Review is held and the IA Improvement Plan is finalized.</a:t>
            </a:r>
            <a:br>
              <a:rPr lang="en-US" dirty="0">
                <a:solidFill>
                  <a:srgbClr val="3F3F3F"/>
                </a:solidFill>
                <a:latin typeface="+mj-lt"/>
                <a:ea typeface="Quattrocento Sans"/>
                <a:cs typeface="Quattrocento Sans"/>
                <a:sym typeface="Quattrocento Sans"/>
              </a:rPr>
            </a:br>
            <a:endParaRPr lang="en-US" dirty="0">
              <a:latin typeface="+mj-lt"/>
            </a:endParaRP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438" y="1206500"/>
            <a:ext cx="4983162" cy="5181600"/>
          </a:xfrm>
        </p:spPr>
        <p:txBody>
          <a:bodyPr>
            <a:normAutofit/>
          </a:bodyPr>
          <a:lstStyle/>
          <a:p>
            <a:pPr marL="0" indent="0">
              <a:buClr>
                <a:schemeClr val="dk1"/>
              </a:buClr>
              <a:buSzPts val="1200"/>
              <a:buNone/>
            </a:pPr>
            <a:r>
              <a:rPr lang="en-US" sz="1800" dirty="0"/>
              <a:t>Following the IA-APP workshop, the Process Facilitator conducts an After Action Review (AAR) with the Steering Committee. The AAR is intended to consolidate and concretize key outcomes from the workshop and foster collective learning. </a:t>
            </a:r>
          </a:p>
          <a:p>
            <a:pPr marL="0" indent="0">
              <a:buClr>
                <a:schemeClr val="dk1"/>
              </a:buClr>
              <a:buSzPts val="1200"/>
              <a:buNone/>
            </a:pPr>
            <a:r>
              <a:rPr lang="en-US" sz="1800" dirty="0"/>
              <a:t>Discussions from the AAR are also used to aide the Steering Committee in finalizing the IA Improvement Plan.</a:t>
            </a:r>
          </a:p>
          <a:p>
            <a:pPr marL="0" indent="0">
              <a:buClr>
                <a:schemeClr val="dk1"/>
              </a:buClr>
              <a:buSzPts val="1200"/>
              <a:buNone/>
            </a:pPr>
            <a:r>
              <a:rPr lang="en-US" sz="1800" dirty="0"/>
              <a:t>The </a:t>
            </a:r>
            <a:r>
              <a:rPr lang="en-US" sz="1800" dirty="0">
                <a:solidFill>
                  <a:srgbClr val="3E849E"/>
                </a:solidFill>
                <a:hlinkClick r:id="rId2">
                  <a:extLst>
                    <a:ext uri="{A12FA001-AC4F-418D-AE19-62706E023703}">
                      <ahyp:hlinkClr xmlns:ahyp="http://schemas.microsoft.com/office/drawing/2018/hyperlinkcolor" val="tx"/>
                    </a:ext>
                  </a:extLst>
                </a:hlinkClick>
              </a:rPr>
              <a:t>AAR agenda </a:t>
            </a:r>
            <a:r>
              <a:rPr lang="en-US" sz="1800" dirty="0"/>
              <a:t>in the toolkit can be adapted by the facilitator and Steering Committee as needed to respond to specific learning needs and time available.</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8</a:t>
            </a:r>
          </a:p>
        </p:txBody>
      </p:sp>
      <p:pic>
        <p:nvPicPr>
          <p:cNvPr id="7" name="Picture 6">
            <a:extLst>
              <a:ext uri="{FF2B5EF4-FFF2-40B4-BE49-F238E27FC236}">
                <a16:creationId xmlns:a16="http://schemas.microsoft.com/office/drawing/2014/main" id="{2D8FE052-C95C-404C-9C4B-1A1E60A8629D}"/>
              </a:ext>
            </a:extLst>
          </p:cNvPr>
          <p:cNvPicPr>
            <a:picLocks noChangeAspect="1"/>
          </p:cNvPicPr>
          <p:nvPr/>
        </p:nvPicPr>
        <p:blipFill>
          <a:blip r:embed="rId3"/>
          <a:srcRect/>
          <a:stretch/>
        </p:blipFill>
        <p:spPr>
          <a:xfrm>
            <a:off x="11052015" y="737532"/>
            <a:ext cx="377985" cy="5986791"/>
          </a:xfrm>
          <a:prstGeom prst="rect">
            <a:avLst/>
          </a:prstGeom>
        </p:spPr>
      </p:pic>
      <p:pic>
        <p:nvPicPr>
          <p:cNvPr id="8" name="Picture 7">
            <a:hlinkClick r:id="rId2" tooltip="Download"/>
            <a:extLst>
              <a:ext uri="{FF2B5EF4-FFF2-40B4-BE49-F238E27FC236}">
                <a16:creationId xmlns:a16="http://schemas.microsoft.com/office/drawing/2014/main" id="{4CF1538D-4EB7-43AD-8B0F-2DE2AFBE6523}"/>
              </a:ext>
            </a:extLst>
          </p:cNvPr>
          <p:cNvPicPr>
            <a:picLocks noChangeAspect="1"/>
          </p:cNvPicPr>
          <p:nvPr/>
        </p:nvPicPr>
        <p:blipFill rotWithShape="1">
          <a:blip r:embed="rId4"/>
          <a:srcRect l="30169" r="30208"/>
          <a:stretch/>
        </p:blipFill>
        <p:spPr>
          <a:xfrm>
            <a:off x="7127715" y="1729463"/>
            <a:ext cx="3185276" cy="4519661"/>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1143659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10165080" cy="1295400"/>
          </a:xfrm>
        </p:spPr>
        <p:txBody>
          <a:bodyPr>
            <a:normAutofit/>
          </a:bodyPr>
          <a:lstStyle/>
          <a:p>
            <a:r>
              <a:rPr lang="en-US" sz="2500" dirty="0">
                <a:latin typeface="+mj-lt"/>
                <a:sym typeface="Quattrocento Sans"/>
              </a:rPr>
              <a:t>Steering Committee presents finalized IA Improvement Plan to key stakeholders and ensures integration and harmonizing with other workplans and processes.</a:t>
            </a:r>
            <a:endParaRPr lang="en-US" sz="2500" dirty="0">
              <a:latin typeface="+mj-lt"/>
            </a:endParaRP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67511" y="1981200"/>
            <a:ext cx="4537889" cy="5181600"/>
          </a:xfrm>
        </p:spPr>
        <p:txBody>
          <a:bodyPr>
            <a:normAutofit/>
          </a:bodyPr>
          <a:lstStyle/>
          <a:p>
            <a:pPr marL="0" indent="0">
              <a:buClr>
                <a:schemeClr val="dk1"/>
              </a:buClr>
              <a:buSzPts val="1200"/>
              <a:buNone/>
            </a:pPr>
            <a:r>
              <a:rPr lang="en-US" sz="1600" dirty="0"/>
              <a:t>The Steering Committee presents the IA Improvement Plan to key stakeholders including partnering ministry representatives, private sector representatives and donor groups in order to socialize the plan and garner needed support for implementation.</a:t>
            </a:r>
          </a:p>
          <a:p>
            <a:pPr marL="0" indent="0">
              <a:buClr>
                <a:schemeClr val="dk1"/>
              </a:buClr>
              <a:buSzPts val="1200"/>
              <a:buNone/>
            </a:pPr>
            <a:r>
              <a:rPr lang="en-US" sz="1600" dirty="0"/>
              <a:t>These presentations are an opportunity to jointly determine how actions included in the IA Improvement Plan can be integrated and harmonized with other workplans and processes, thereby also leveraging available resources.</a:t>
            </a:r>
          </a:p>
          <a:p>
            <a:pPr marL="0" indent="0">
              <a:buClr>
                <a:schemeClr val="dk1"/>
              </a:buClr>
              <a:buSzPts val="1200"/>
              <a:buNone/>
            </a:pPr>
            <a:r>
              <a:rPr lang="en-US" sz="1600" dirty="0"/>
              <a:t>During these meetings, the Steering Committee also shares plans for monitoring the progress of plan implementation and seeks to engage partners in periodic pause and reflect activities.</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9</a:t>
            </a:r>
          </a:p>
        </p:txBody>
      </p:sp>
      <p:pic>
        <p:nvPicPr>
          <p:cNvPr id="7" name="Picture 6">
            <a:extLst>
              <a:ext uri="{FF2B5EF4-FFF2-40B4-BE49-F238E27FC236}">
                <a16:creationId xmlns:a16="http://schemas.microsoft.com/office/drawing/2014/main" id="{179B227B-8EFC-408D-93F4-74A9703C5B57}"/>
              </a:ext>
            </a:extLst>
          </p:cNvPr>
          <p:cNvPicPr>
            <a:picLocks noChangeAspect="1"/>
          </p:cNvPicPr>
          <p:nvPr/>
        </p:nvPicPr>
        <p:blipFill>
          <a:blip r:embed="rId2"/>
          <a:srcRect/>
          <a:stretch/>
        </p:blipFill>
        <p:spPr>
          <a:xfrm>
            <a:off x="11052015" y="737532"/>
            <a:ext cx="377985" cy="5986791"/>
          </a:xfrm>
          <a:prstGeom prst="rect">
            <a:avLst/>
          </a:prstGeom>
        </p:spPr>
      </p:pic>
      <p:pic>
        <p:nvPicPr>
          <p:cNvPr id="9" name="Picture 8">
            <a:hlinkClick r:id="rId3" tooltip="Download"/>
            <a:extLst>
              <a:ext uri="{FF2B5EF4-FFF2-40B4-BE49-F238E27FC236}">
                <a16:creationId xmlns:a16="http://schemas.microsoft.com/office/drawing/2014/main" id="{B0998590-41A9-427E-8109-6FE231629758}"/>
              </a:ext>
            </a:extLst>
          </p:cNvPr>
          <p:cNvPicPr>
            <a:picLocks noChangeAspect="1"/>
          </p:cNvPicPr>
          <p:nvPr/>
        </p:nvPicPr>
        <p:blipFill rotWithShape="1">
          <a:blip r:embed="rId4"/>
          <a:srcRect l="10364" r="10363"/>
          <a:stretch/>
        </p:blipFill>
        <p:spPr>
          <a:xfrm>
            <a:off x="5554090" y="2057400"/>
            <a:ext cx="5329870" cy="3780064"/>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392508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838200"/>
          </a:xfrm>
        </p:spPr>
        <p:txBody>
          <a:bodyPr>
            <a:normAutofit fontScale="90000"/>
          </a:bodyPr>
          <a:lstStyle/>
          <a:p>
            <a:r>
              <a:rPr lang="en-US" dirty="0">
                <a:latin typeface="+mj-lt"/>
                <a:sym typeface="Quattrocento Sans"/>
              </a:rPr>
              <a:t>Steering Committee periodically meets to conduct Stocktaking to monitor implementation of the IA Improvement Plan.</a:t>
            </a:r>
            <a:endParaRPr lang="en-US" dirty="0">
              <a:latin typeface="+mj-lt"/>
            </a:endParaRP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53720" y="1649486"/>
            <a:ext cx="5389880" cy="4865614"/>
          </a:xfrm>
        </p:spPr>
        <p:txBody>
          <a:bodyPr>
            <a:normAutofit fontScale="92500"/>
          </a:bodyPr>
          <a:lstStyle/>
          <a:p>
            <a:pPr marL="0" indent="0">
              <a:buClr>
                <a:schemeClr val="dk1"/>
              </a:buClr>
              <a:buSzPts val="1110"/>
              <a:buNone/>
            </a:pPr>
            <a:r>
              <a:rPr lang="en-US" sz="1400" dirty="0"/>
              <a:t>Ensuring progress toward achievement of the IA Improvement Plan can be supported by periodic pause and reflect activities by the Steering Committee. Conducted every 2-3 months, these activities are intended to enhance strategic collaboration and stakeholder engagement, strengthen knowledge transfer and learning and/or adjust practices and to enable adaptive management.</a:t>
            </a:r>
          </a:p>
          <a:p>
            <a:pPr marL="0" indent="0">
              <a:buClr>
                <a:schemeClr val="dk1"/>
              </a:buClr>
              <a:buSzPts val="1110"/>
              <a:buNone/>
            </a:pPr>
            <a:r>
              <a:rPr lang="en-US" sz="1400" dirty="0"/>
              <a:t>One example of a pause and reflect activity that the Steering Committee can use is </a:t>
            </a:r>
            <a:r>
              <a:rPr lang="en-US" sz="1400" dirty="0">
                <a:solidFill>
                  <a:srgbClr val="3E849E"/>
                </a:solidFill>
                <a:hlinkClick r:id="rId3">
                  <a:extLst>
                    <a:ext uri="{A12FA001-AC4F-418D-AE19-62706E023703}">
                      <ahyp:hlinkClr xmlns:ahyp="http://schemas.microsoft.com/office/drawing/2018/hyperlinkcolor" val="tx"/>
                    </a:ext>
                  </a:extLst>
                </a:hlinkClick>
              </a:rPr>
              <a:t>Stock-taking.  </a:t>
            </a:r>
            <a:r>
              <a:rPr lang="en-US" sz="1400" dirty="0"/>
              <a:t>This activity allows Steering Committee members to:</a:t>
            </a:r>
          </a:p>
          <a:p>
            <a:pPr marL="548640" lvl="1" indent="-285750">
              <a:lnSpc>
                <a:spcPct val="110000"/>
              </a:lnSpc>
              <a:buClr>
                <a:srgbClr val="414041"/>
              </a:buClr>
              <a:buSzPct val="100000"/>
              <a:buFont typeface="Arial" panose="020B0604020202020204" pitchFamily="34" charset="0"/>
              <a:buChar char="•"/>
            </a:pPr>
            <a:r>
              <a:rPr lang="en-US" sz="1400" dirty="0"/>
              <a:t>Reflect on how contextual changes and results to date confirm or challenge core assumptions of the IA Improvement Plan</a:t>
            </a:r>
          </a:p>
          <a:p>
            <a:pPr marL="548640" lvl="1" indent="-285750">
              <a:lnSpc>
                <a:spcPct val="110000"/>
              </a:lnSpc>
              <a:buClr>
                <a:srgbClr val="414041"/>
              </a:buClr>
              <a:buSzPct val="100000"/>
              <a:buFont typeface="Arial" panose="020B0604020202020204" pitchFamily="34" charset="0"/>
              <a:buChar char="•"/>
            </a:pPr>
            <a:r>
              <a:rPr lang="en-US" sz="1400" dirty="0"/>
              <a:t>Confirm that implementation of projects and activities supports the Improvement Plan, and</a:t>
            </a:r>
          </a:p>
          <a:p>
            <a:pPr marL="548640" lvl="1" indent="-285750">
              <a:lnSpc>
                <a:spcPct val="110000"/>
              </a:lnSpc>
              <a:buClr>
                <a:srgbClr val="414041"/>
              </a:buClr>
              <a:buSzPct val="100000"/>
              <a:buFont typeface="Arial" panose="020B0604020202020204" pitchFamily="34" charset="0"/>
              <a:buChar char="•"/>
            </a:pPr>
            <a:r>
              <a:rPr lang="en-US" sz="1400" dirty="0"/>
              <a:t>Determine whether the components can be better aligned to improve results.</a:t>
            </a:r>
          </a:p>
          <a:p>
            <a:pPr marL="0" indent="0">
              <a:buClr>
                <a:schemeClr val="dk1"/>
              </a:buClr>
              <a:buSzPts val="1110"/>
              <a:buNone/>
            </a:pPr>
            <a:r>
              <a:rPr lang="en-US" sz="1400" dirty="0"/>
              <a:t>Stock –taking includes reviewing</a:t>
            </a:r>
            <a:r>
              <a:rPr lang="en-US" sz="1400" b="1" dirty="0"/>
              <a:t> </a:t>
            </a:r>
            <a:r>
              <a:rPr lang="en-US" sz="1400" dirty="0"/>
              <a:t>cumulative progress toward achievement of the IA Improvement Plan and the status of critical assumptions, risks, and changes in context, along with related implications for performance.  Based on the results of the stock-taking activity, the Steering Committee determines what, if any, actions are needed to course correct and further IA Improvement Plan implementation.</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a:t>
            </a:r>
            <a:r>
              <a:rPr lang="en-US" sz="1400" b="1" spc="150" dirty="0">
                <a:solidFill>
                  <a:prstClr val="black">
                    <a:lumMod val="65000"/>
                    <a:lumOff val="35000"/>
                  </a:prstClr>
                </a:solidFill>
              </a:rPr>
              <a:t>10</a:t>
            </a:r>
            <a:endPar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endParaRPr>
          </a:p>
        </p:txBody>
      </p:sp>
      <p:pic>
        <p:nvPicPr>
          <p:cNvPr id="7" name="Picture 6">
            <a:extLst>
              <a:ext uri="{FF2B5EF4-FFF2-40B4-BE49-F238E27FC236}">
                <a16:creationId xmlns:a16="http://schemas.microsoft.com/office/drawing/2014/main" id="{3E24E929-0FB7-4953-9947-C784BB27C624}"/>
              </a:ext>
            </a:extLst>
          </p:cNvPr>
          <p:cNvPicPr>
            <a:picLocks noChangeAspect="1"/>
          </p:cNvPicPr>
          <p:nvPr/>
        </p:nvPicPr>
        <p:blipFill>
          <a:blip r:embed="rId4"/>
          <a:srcRect/>
          <a:stretch/>
        </p:blipFill>
        <p:spPr>
          <a:xfrm>
            <a:off x="11052015" y="737532"/>
            <a:ext cx="377985" cy="5986791"/>
          </a:xfrm>
          <a:prstGeom prst="rect">
            <a:avLst/>
          </a:prstGeom>
        </p:spPr>
      </p:pic>
      <p:pic>
        <p:nvPicPr>
          <p:cNvPr id="9" name="Picture 8">
            <a:hlinkClick r:id="rId3" tooltip="Download"/>
            <a:extLst>
              <a:ext uri="{FF2B5EF4-FFF2-40B4-BE49-F238E27FC236}">
                <a16:creationId xmlns:a16="http://schemas.microsoft.com/office/drawing/2014/main" id="{B1B9E4A0-355C-48AD-80DD-8DD8EB162F72}"/>
              </a:ext>
            </a:extLst>
          </p:cNvPr>
          <p:cNvPicPr>
            <a:picLocks noChangeAspect="1"/>
          </p:cNvPicPr>
          <p:nvPr/>
        </p:nvPicPr>
        <p:blipFill rotWithShape="1">
          <a:blip r:embed="rId5"/>
          <a:srcRect l="30168" r="30268"/>
          <a:stretch/>
        </p:blipFill>
        <p:spPr>
          <a:xfrm>
            <a:off x="7068455" y="1729463"/>
            <a:ext cx="3180445" cy="4519661"/>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272729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5" name="Google Shape;231;p28">
            <a:extLst>
              <a:ext uri="{FF2B5EF4-FFF2-40B4-BE49-F238E27FC236}">
                <a16:creationId xmlns:a16="http://schemas.microsoft.com/office/drawing/2014/main" id="{2A64A8AE-DFFB-4128-B63F-62EB2F703BB6}"/>
              </a:ext>
            </a:extLst>
          </p:cNvPr>
          <p:cNvSpPr/>
          <p:nvPr/>
        </p:nvSpPr>
        <p:spPr>
          <a:xfrm>
            <a:off x="165100" y="517844"/>
            <a:ext cx="5168900" cy="689999"/>
          </a:xfrm>
          <a:prstGeom prst="rect">
            <a:avLst/>
          </a:prstGeom>
          <a:solidFill>
            <a:srgbClr val="4899B5"/>
          </a:solidFill>
          <a:ln>
            <a:noFill/>
          </a:ln>
        </p:spPr>
        <p:txBody>
          <a:bodyPr spcFirstLastPara="1" wrap="square" lIns="89139" tIns="44558" rIns="89139" bIns="44558" anchor="ctr" anchorCtr="0">
            <a:noAutofit/>
          </a:bodyPr>
          <a:lstStyle/>
          <a:p>
            <a:pPr algn="ctr"/>
            <a:endParaRPr sz="1755">
              <a:solidFill>
                <a:srgbClr val="FFFFFF"/>
              </a:solidFill>
              <a:latin typeface="Gill Sans"/>
              <a:ea typeface="Gill Sans"/>
              <a:cs typeface="Gill Sans"/>
              <a:sym typeface="Gill Sans"/>
            </a:endParaRPr>
          </a:p>
        </p:txBody>
      </p:sp>
      <p:sp>
        <p:nvSpPr>
          <p:cNvPr id="232" name="Google Shape;232;p28"/>
          <p:cNvSpPr txBox="1">
            <a:spLocks noGrp="1"/>
          </p:cNvSpPr>
          <p:nvPr>
            <p:ph type="title"/>
          </p:nvPr>
        </p:nvSpPr>
        <p:spPr>
          <a:xfrm>
            <a:off x="713232" y="656868"/>
            <a:ext cx="4392168" cy="445770"/>
          </a:xfrm>
          <a:prstGeom prst="rect">
            <a:avLst/>
          </a:prstGeom>
          <a:noFill/>
          <a:ln>
            <a:noFill/>
          </a:ln>
        </p:spPr>
        <p:txBody>
          <a:bodyPr spcFirstLastPara="1" vert="horz" wrap="square" lIns="0" tIns="0" rIns="0" bIns="0" rtlCol="0" anchor="t" anchorCtr="0">
            <a:noAutofit/>
          </a:bodyPr>
          <a:lstStyle/>
          <a:p>
            <a:pPr>
              <a:buClr>
                <a:schemeClr val="lt1"/>
              </a:buClr>
            </a:pPr>
            <a:r>
              <a:rPr lang="en-US" dirty="0">
                <a:solidFill>
                  <a:schemeClr val="lt1"/>
                </a:solidFill>
              </a:rPr>
              <a:t>Tracking Change Over Time</a:t>
            </a:r>
            <a:endParaRPr dirty="0"/>
          </a:p>
        </p:txBody>
      </p:sp>
      <p:sp>
        <p:nvSpPr>
          <p:cNvPr id="233" name="Google Shape;233;p28"/>
          <p:cNvSpPr txBox="1">
            <a:spLocks noGrp="1"/>
          </p:cNvSpPr>
          <p:nvPr>
            <p:ph type="body" idx="1"/>
          </p:nvPr>
        </p:nvSpPr>
        <p:spPr>
          <a:xfrm>
            <a:off x="713542" y="1414778"/>
            <a:ext cx="10356413" cy="5052060"/>
          </a:xfrm>
          <a:prstGeom prst="rect">
            <a:avLst/>
          </a:prstGeom>
          <a:noFill/>
          <a:ln>
            <a:noFill/>
          </a:ln>
        </p:spPr>
        <p:txBody>
          <a:bodyPr spcFirstLastPara="1" vert="horz" wrap="square" lIns="0" tIns="0" rIns="0" bIns="0" rtlCol="0" anchor="t" anchorCtr="0">
            <a:normAutofit/>
          </a:bodyPr>
          <a:lstStyle/>
          <a:p>
            <a:pPr marL="0" indent="-119182">
              <a:spcAft>
                <a:spcPts val="1200"/>
              </a:spcAft>
              <a:buSzPts val="1700"/>
              <a:buNone/>
            </a:pPr>
            <a:r>
              <a:rPr lang="en-US" sz="1800" dirty="0"/>
              <a:t>Used annually, the IA-APP process can support consistent engagement of key stakeholders in policy development and implementation toward improved policy outcomes. </a:t>
            </a:r>
          </a:p>
          <a:p>
            <a:pPr marL="0" indent="-119182">
              <a:spcAft>
                <a:spcPts val="1200"/>
              </a:spcAft>
              <a:buSzPts val="1700"/>
              <a:buNone/>
            </a:pPr>
            <a:r>
              <a:rPr lang="en-US" sz="1800" dirty="0"/>
              <a:t>Pause and reflect activities implemented throughout the year following the IA-APP workshop can support the Steering Committee in monitoring implementation of the IA Improvement Plan. </a:t>
            </a:r>
          </a:p>
          <a:p>
            <a:pPr marL="0" indent="-119182">
              <a:spcAft>
                <a:spcPts val="1200"/>
              </a:spcAft>
              <a:buSzPts val="1700"/>
              <a:buNone/>
            </a:pPr>
            <a:r>
              <a:rPr lang="en-US" sz="1800" dirty="0"/>
              <a:t>For countries planning to conduct the IA-APP process for a consecutive year, it is recommended to include review and discussion of the previous year’s assessment results in comparison with the current year’s results during the IA-APP workshop.  A few questions for consideration include:</a:t>
            </a:r>
          </a:p>
          <a:p>
            <a:pPr marL="548640" lvl="1" indent="-285750">
              <a:spcBef>
                <a:spcPts val="0"/>
              </a:spcBef>
              <a:spcAft>
                <a:spcPts val="1200"/>
              </a:spcAft>
              <a:buSzPct val="100000"/>
              <a:buFont typeface="Arial" panose="020B0604020202020204" pitchFamily="34" charset="0"/>
              <a:buChar char="•"/>
            </a:pPr>
            <a:r>
              <a:rPr lang="en-US" sz="1800" dirty="0"/>
              <a:t>Where can improvements in the institutional architecture be seen? </a:t>
            </a:r>
          </a:p>
          <a:p>
            <a:pPr marL="548640" lvl="1" indent="-285750">
              <a:spcBef>
                <a:spcPts val="0"/>
              </a:spcBef>
              <a:spcAft>
                <a:spcPts val="1200"/>
              </a:spcAft>
              <a:buSzPct val="100000"/>
              <a:buFont typeface="Arial" panose="020B0604020202020204" pitchFamily="34" charset="0"/>
              <a:buChar char="•"/>
            </a:pPr>
            <a:r>
              <a:rPr lang="en-US" sz="1800" dirty="0"/>
              <a:t>Where do weaknesses persist?</a:t>
            </a:r>
          </a:p>
          <a:p>
            <a:pPr marL="548640" lvl="1" indent="-285750">
              <a:spcBef>
                <a:spcPts val="0"/>
              </a:spcBef>
              <a:spcAft>
                <a:spcPts val="1200"/>
              </a:spcAft>
              <a:buSzPct val="100000"/>
              <a:buFont typeface="Arial" panose="020B0604020202020204" pitchFamily="34" charset="0"/>
              <a:buChar char="•"/>
            </a:pPr>
            <a:r>
              <a:rPr lang="en-US" sz="1800" dirty="0"/>
              <a:t>To what extent did implementation of the previous year’s IA Improvement Plan impact assessment scores this year?</a:t>
            </a:r>
          </a:p>
        </p:txBody>
      </p:sp>
    </p:spTree>
    <p:extLst>
      <p:ext uri="{BB962C8B-B14F-4D97-AF65-F5344CB8AC3E}">
        <p14:creationId xmlns:p14="http://schemas.microsoft.com/office/powerpoint/2010/main" val="31520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860EA4-3618-4929-B634-8F1E0C7DFB92}"/>
              </a:ext>
            </a:extLst>
          </p:cNvPr>
          <p:cNvPicPr>
            <a:picLocks noChangeAspect="1"/>
          </p:cNvPicPr>
          <p:nvPr/>
        </p:nvPicPr>
        <p:blipFill>
          <a:blip r:embed="rId3"/>
          <a:srcRect/>
          <a:stretch/>
        </p:blipFill>
        <p:spPr>
          <a:xfrm>
            <a:off x="616858" y="2507343"/>
            <a:ext cx="4188315" cy="2469094"/>
          </a:xfrm>
          <a:prstGeom prst="rect">
            <a:avLst/>
          </a:prstGeom>
        </p:spPr>
      </p:pic>
      <p:sp>
        <p:nvSpPr>
          <p:cNvPr id="5" name="Google Shape;398;p21">
            <a:extLst>
              <a:ext uri="{FF2B5EF4-FFF2-40B4-BE49-F238E27FC236}">
                <a16:creationId xmlns:a16="http://schemas.microsoft.com/office/drawing/2014/main" id="{01AFA2BD-B87E-4A58-BF9D-0E269D2A9BD7}"/>
              </a:ext>
            </a:extLst>
          </p:cNvPr>
          <p:cNvSpPr txBox="1">
            <a:spLocks/>
          </p:cNvSpPr>
          <p:nvPr/>
        </p:nvSpPr>
        <p:spPr>
          <a:xfrm>
            <a:off x="508178" y="1583512"/>
            <a:ext cx="7499950" cy="624078"/>
          </a:xfrm>
          <a:prstGeom prst="rect">
            <a:avLst/>
          </a:prstGeom>
          <a:noFill/>
          <a:ln>
            <a:noFill/>
          </a:ln>
        </p:spPr>
        <p:txBody>
          <a:bodyPr spcFirstLastPara="1" vert="horz" wrap="square" lIns="89139" tIns="44558" rIns="89139" bIns="44558" rtlCol="0" anchor="b" anchorCtr="0">
            <a:normAutofit/>
          </a:bodyPr>
          <a:lstStyle>
            <a:lvl1pPr algn="l" defTabSz="457200" rtl="0" eaLnBrk="1" latinLnBrk="0" hangingPunct="1">
              <a:spcBef>
                <a:spcPct val="0"/>
              </a:spcBef>
              <a:buNone/>
              <a:defRPr sz="2800" b="0" i="0" kern="1200">
                <a:solidFill>
                  <a:srgbClr val="413B33"/>
                </a:solidFill>
                <a:latin typeface="Gill Sans MT"/>
                <a:ea typeface="+mj-ea"/>
                <a:cs typeface="Gill Sans MT"/>
              </a:defRPr>
            </a:lvl1pPr>
          </a:lstStyle>
          <a:p>
            <a:pPr>
              <a:buSzPts val="3240"/>
            </a:pPr>
            <a:r>
              <a:rPr lang="en-US" sz="2843" dirty="0">
                <a:latin typeface="+mj-lt"/>
                <a:ea typeface="Quattrocento Sans"/>
                <a:cs typeface="Quattrocento Sans"/>
                <a:sym typeface="Quattrocento Sans"/>
              </a:rPr>
              <a:t>More questions about the IA-APP Process?</a:t>
            </a:r>
            <a:endParaRPr lang="en-US" sz="3159" dirty="0">
              <a:latin typeface="+mj-lt"/>
            </a:endParaRPr>
          </a:p>
        </p:txBody>
      </p:sp>
      <p:sp>
        <p:nvSpPr>
          <p:cNvPr id="7" name="Google Shape;399;p21">
            <a:extLst>
              <a:ext uri="{FF2B5EF4-FFF2-40B4-BE49-F238E27FC236}">
                <a16:creationId xmlns:a16="http://schemas.microsoft.com/office/drawing/2014/main" id="{64D05B94-F1D0-4D6B-84F2-DFBF4BEE5DD0}"/>
              </a:ext>
            </a:extLst>
          </p:cNvPr>
          <p:cNvSpPr txBox="1">
            <a:spLocks/>
          </p:cNvSpPr>
          <p:nvPr/>
        </p:nvSpPr>
        <p:spPr>
          <a:xfrm>
            <a:off x="5131362" y="3133049"/>
            <a:ext cx="6082738" cy="979937"/>
          </a:xfrm>
          <a:prstGeom prst="rect">
            <a:avLst/>
          </a:prstGeom>
          <a:noFill/>
          <a:ln>
            <a:noFill/>
          </a:ln>
        </p:spPr>
        <p:txBody>
          <a:bodyPr spcFirstLastPara="1" vert="horz" wrap="square" lIns="89139" tIns="44558" rIns="89139" bIns="44558" rtlCol="0" anchor="t" anchorCtr="0">
            <a:normAutofit lnSpcReduction="10000"/>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D24726"/>
              </a:buClr>
              <a:buSzPts val="2000"/>
              <a:buFont typeface="Arial"/>
              <a:buNone/>
            </a:pPr>
            <a:r>
              <a:rPr lang="en-US" sz="1950" dirty="0">
                <a:latin typeface="+mj-lt"/>
                <a:sym typeface="Quattrocento Sans"/>
              </a:rPr>
              <a:t>Contact us </a:t>
            </a:r>
            <a:r>
              <a:rPr lang="en-US" sz="1950" dirty="0">
                <a:latin typeface="+mj-lt"/>
                <a:ea typeface="Quattrocento Sans"/>
                <a:cs typeface="Quattrocento Sans"/>
                <a:sym typeface="Quattrocento Sans"/>
              </a:rPr>
              <a:t>and</a:t>
            </a:r>
            <a:r>
              <a:rPr lang="en-US" sz="1950" dirty="0">
                <a:solidFill>
                  <a:srgbClr val="D24726"/>
                </a:solidFill>
                <a:latin typeface="+mj-lt"/>
                <a:ea typeface="Quattrocento Sans"/>
                <a:cs typeface="Quattrocento Sans"/>
                <a:sym typeface="Quattrocento Sans"/>
              </a:rPr>
              <a:t> </a:t>
            </a:r>
            <a:r>
              <a:rPr lang="en-US" sz="1950" dirty="0">
                <a:latin typeface="+mj-lt"/>
                <a:ea typeface="Quattrocento Sans"/>
                <a:cs typeface="Quattrocento Sans"/>
                <a:sym typeface="Quattrocento Sans"/>
              </a:rPr>
              <a:t>let us know how we can help.</a:t>
            </a:r>
          </a:p>
          <a:p>
            <a:pPr marL="0" indent="0">
              <a:buClr>
                <a:schemeClr val="dk1"/>
              </a:buClr>
              <a:buSzPts val="2000"/>
              <a:buFont typeface="Arial"/>
              <a:buNone/>
            </a:pPr>
            <a:r>
              <a:rPr lang="en-US" u="sng" dirty="0">
                <a:solidFill>
                  <a:srgbClr val="3F849E"/>
                </a:solidFill>
                <a:latin typeface="+mj-lt"/>
                <a:hlinkClick r:id="rId4">
                  <a:extLst>
                    <a:ext uri="{A12FA001-AC4F-418D-AE19-62706E023703}">
                      <ahyp:hlinkClr xmlns:ahyp="http://schemas.microsoft.com/office/drawing/2018/hyperlinkcolor" val="tx"/>
                    </a:ext>
                  </a:extLst>
                </a:hlinkClick>
              </a:rPr>
              <a:t>IA-APPHelpdesk@dai.com</a:t>
            </a:r>
            <a:endParaRPr lang="en-US" sz="1950" dirty="0">
              <a:solidFill>
                <a:srgbClr val="3F849E"/>
              </a:solidFill>
              <a:latin typeface="+mj-lt"/>
              <a:ea typeface="Quattrocento Sans"/>
              <a:cs typeface="Quattrocento Sans"/>
              <a:sym typeface="Quattrocento Sans"/>
            </a:endParaRPr>
          </a:p>
        </p:txBody>
      </p:sp>
    </p:spTree>
    <p:extLst>
      <p:ext uri="{BB962C8B-B14F-4D97-AF65-F5344CB8AC3E}">
        <p14:creationId xmlns:p14="http://schemas.microsoft.com/office/powerpoint/2010/main" val="137474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8;p21">
            <a:extLst>
              <a:ext uri="{FF2B5EF4-FFF2-40B4-BE49-F238E27FC236}">
                <a16:creationId xmlns:a16="http://schemas.microsoft.com/office/drawing/2014/main" id="{01AFA2BD-B87E-4A58-BF9D-0E269D2A9BD7}"/>
              </a:ext>
            </a:extLst>
          </p:cNvPr>
          <p:cNvSpPr txBox="1">
            <a:spLocks/>
          </p:cNvSpPr>
          <p:nvPr/>
        </p:nvSpPr>
        <p:spPr>
          <a:xfrm>
            <a:off x="508178" y="2073370"/>
            <a:ext cx="7499950" cy="624078"/>
          </a:xfrm>
          <a:prstGeom prst="rect">
            <a:avLst/>
          </a:prstGeom>
          <a:noFill/>
          <a:ln>
            <a:noFill/>
          </a:ln>
        </p:spPr>
        <p:txBody>
          <a:bodyPr spcFirstLastPara="1" vert="horz" wrap="square" lIns="89139" tIns="44558" rIns="89139" bIns="44558" rtlCol="0" anchor="b" anchorCtr="0">
            <a:normAutofit/>
          </a:bodyPr>
          <a:lstStyle>
            <a:lvl1pPr algn="l" defTabSz="457200" rtl="0" eaLnBrk="1" latinLnBrk="0" hangingPunct="1">
              <a:spcBef>
                <a:spcPct val="0"/>
              </a:spcBef>
              <a:buNone/>
              <a:defRPr sz="2800" b="0" i="0" kern="1200">
                <a:solidFill>
                  <a:srgbClr val="413B33"/>
                </a:solidFill>
                <a:latin typeface="Gill Sans MT"/>
                <a:ea typeface="+mj-ea"/>
                <a:cs typeface="Gill Sans MT"/>
              </a:defRPr>
            </a:lvl1pPr>
          </a:lstStyle>
          <a:p>
            <a:pPr>
              <a:buSzPts val="3240"/>
            </a:pPr>
            <a:r>
              <a:rPr lang="en-US" sz="3200" dirty="0">
                <a:solidFill>
                  <a:srgbClr val="414042"/>
                </a:solidFill>
                <a:latin typeface="+mj-lt"/>
                <a:ea typeface="Quattrocento Sans"/>
                <a:cs typeface="Quattrocento Sans"/>
                <a:sym typeface="Quattrocento Sans"/>
              </a:rPr>
              <a:t>IA Capacity Building Resources</a:t>
            </a:r>
            <a:endParaRPr lang="en-US" sz="3159" dirty="0">
              <a:solidFill>
                <a:srgbClr val="414042"/>
              </a:solidFill>
              <a:latin typeface="+mj-lt"/>
            </a:endParaRPr>
          </a:p>
        </p:txBody>
      </p:sp>
      <p:sp>
        <p:nvSpPr>
          <p:cNvPr id="6" name="Google Shape;399;p21">
            <a:extLst>
              <a:ext uri="{FF2B5EF4-FFF2-40B4-BE49-F238E27FC236}">
                <a16:creationId xmlns:a16="http://schemas.microsoft.com/office/drawing/2014/main" id="{4C6F7F08-78A8-4C34-B147-610CA25028E2}"/>
              </a:ext>
            </a:extLst>
          </p:cNvPr>
          <p:cNvSpPr txBox="1">
            <a:spLocks/>
          </p:cNvSpPr>
          <p:nvPr/>
        </p:nvSpPr>
        <p:spPr>
          <a:xfrm>
            <a:off x="528071" y="2858919"/>
            <a:ext cx="9206582" cy="3878818"/>
          </a:xfrm>
          <a:prstGeom prst="rect">
            <a:avLst/>
          </a:prstGeom>
          <a:noFill/>
          <a:ln>
            <a:noFill/>
          </a:ln>
        </p:spPr>
        <p:txBody>
          <a:bodyPr spcFirstLastPara="1" vert="horz" wrap="square" lIns="89139" tIns="44558" rIns="89139" bIns="44558" rtlCol="0" anchor="t" anchorCtr="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Clr>
                <a:schemeClr val="dk1"/>
              </a:buClr>
              <a:buSzPts val="2000"/>
              <a:buNone/>
            </a:pPr>
            <a:r>
              <a:rPr lang="en-US" sz="1950" dirty="0">
                <a:latin typeface="+mj-lt"/>
              </a:rPr>
              <a:t>Africa Lead website: </a:t>
            </a:r>
            <a:r>
              <a:rPr lang="en-US" sz="1950" u="sng" dirty="0">
                <a:solidFill>
                  <a:srgbClr val="3F849E"/>
                </a:solidFill>
                <a:latin typeface="+mj-lt"/>
                <a:hlinkClick r:id="rId3">
                  <a:extLst>
                    <a:ext uri="{A12FA001-AC4F-418D-AE19-62706E023703}">
                      <ahyp:hlinkClr xmlns:ahyp="http://schemas.microsoft.com/office/drawing/2018/hyperlinkcolor" val="tx"/>
                    </a:ext>
                  </a:extLst>
                </a:hlinkClick>
              </a:rPr>
              <a:t>https://www.africaleadftf.org/</a:t>
            </a:r>
            <a:endParaRPr lang="en-US" sz="1950" u="sng" dirty="0">
              <a:solidFill>
                <a:srgbClr val="3F849E"/>
              </a:solidFill>
              <a:latin typeface="+mj-lt"/>
            </a:endParaRPr>
          </a:p>
          <a:p>
            <a:pPr marL="0" indent="0">
              <a:lnSpc>
                <a:spcPct val="150000"/>
              </a:lnSpc>
              <a:buClr>
                <a:schemeClr val="dk1"/>
              </a:buClr>
              <a:buSzPts val="2000"/>
              <a:buNone/>
            </a:pPr>
            <a:r>
              <a:rPr lang="en-US" sz="1950" dirty="0">
                <a:latin typeface="+mj-lt"/>
              </a:rPr>
              <a:t>Systems Mapping Tool by </a:t>
            </a:r>
            <a:r>
              <a:rPr lang="en-US" sz="1950" u="sng" dirty="0" err="1">
                <a:solidFill>
                  <a:srgbClr val="3F849E"/>
                </a:solidFill>
                <a:latin typeface="+mj-lt"/>
                <a:hlinkClick r:id="rId4">
                  <a:extLst>
                    <a:ext uri="{A12FA001-AC4F-418D-AE19-62706E023703}">
                      <ahyp:hlinkClr xmlns:ahyp="http://schemas.microsoft.com/office/drawing/2018/hyperlinkcolor" val="tx"/>
                    </a:ext>
                  </a:extLst>
                </a:hlinkClick>
              </a:rPr>
              <a:t>Kumu</a:t>
            </a:r>
            <a:endParaRPr lang="en-US" sz="1950" dirty="0">
              <a:solidFill>
                <a:srgbClr val="3F849E"/>
              </a:solidFill>
              <a:latin typeface="+mj-lt"/>
            </a:endParaRPr>
          </a:p>
          <a:p>
            <a:pPr marL="0" indent="0">
              <a:lnSpc>
                <a:spcPct val="150000"/>
              </a:lnSpc>
              <a:buClr>
                <a:schemeClr val="dk1"/>
              </a:buClr>
              <a:buSzPts val="2000"/>
              <a:buNone/>
            </a:pPr>
            <a:r>
              <a:rPr lang="en-US" sz="1950" u="sng" dirty="0">
                <a:solidFill>
                  <a:srgbClr val="3F849E"/>
                </a:solidFill>
                <a:latin typeface="+mj-lt"/>
                <a:hlinkClick r:id="rId5">
                  <a:extLst>
                    <a:ext uri="{A12FA001-AC4F-418D-AE19-62706E023703}">
                      <ahyp:hlinkClr xmlns:ahyp="http://schemas.microsoft.com/office/drawing/2018/hyperlinkcolor" val="tx"/>
                    </a:ext>
                  </a:extLst>
                </a:hlinkClick>
              </a:rPr>
              <a:t>USAID Learning Lab, Thinking and Working Politically (TWP) through Applied Political Economy Analysis (PEA): Core Resource Documents, June 2018</a:t>
            </a:r>
            <a:endParaRPr lang="en-US" sz="1950" dirty="0">
              <a:solidFill>
                <a:srgbClr val="3F849E"/>
              </a:solidFill>
              <a:latin typeface="+mj-lt"/>
            </a:endParaRPr>
          </a:p>
        </p:txBody>
      </p:sp>
    </p:spTree>
    <p:extLst>
      <p:ext uri="{BB962C8B-B14F-4D97-AF65-F5344CB8AC3E}">
        <p14:creationId xmlns:p14="http://schemas.microsoft.com/office/powerpoint/2010/main" val="141684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5" name="Google Shape;231;p28">
            <a:extLst>
              <a:ext uri="{FF2B5EF4-FFF2-40B4-BE49-F238E27FC236}">
                <a16:creationId xmlns:a16="http://schemas.microsoft.com/office/drawing/2014/main" id="{81622A05-28FC-4A1A-B130-7512DBF1C1D3}"/>
              </a:ext>
            </a:extLst>
          </p:cNvPr>
          <p:cNvSpPr/>
          <p:nvPr/>
        </p:nvSpPr>
        <p:spPr>
          <a:xfrm>
            <a:off x="160422" y="505144"/>
            <a:ext cx="2737084" cy="695380"/>
          </a:xfrm>
          <a:prstGeom prst="rect">
            <a:avLst/>
          </a:prstGeom>
          <a:solidFill>
            <a:srgbClr val="4899B5"/>
          </a:solidFill>
          <a:ln>
            <a:noFill/>
          </a:ln>
        </p:spPr>
        <p:txBody>
          <a:bodyPr spcFirstLastPara="1" wrap="square" lIns="89139" tIns="44558" rIns="89139" bIns="44558" anchor="ctr" anchorCtr="0">
            <a:noAutofit/>
          </a:bodyPr>
          <a:lstStyle/>
          <a:p>
            <a:pPr algn="ctr"/>
            <a:endParaRPr sz="1755">
              <a:solidFill>
                <a:srgbClr val="FFFFFF"/>
              </a:solidFill>
              <a:latin typeface="Gill Sans"/>
              <a:ea typeface="Gill Sans"/>
              <a:cs typeface="Gill Sans"/>
              <a:sym typeface="Gill Sans"/>
            </a:endParaRPr>
          </a:p>
        </p:txBody>
      </p:sp>
      <p:sp>
        <p:nvSpPr>
          <p:cNvPr id="232" name="Google Shape;232;p28"/>
          <p:cNvSpPr txBox="1">
            <a:spLocks noGrp="1"/>
          </p:cNvSpPr>
          <p:nvPr>
            <p:ph type="title"/>
          </p:nvPr>
        </p:nvSpPr>
        <p:spPr>
          <a:xfrm>
            <a:off x="713232" y="656868"/>
            <a:ext cx="1961388" cy="445770"/>
          </a:xfrm>
          <a:prstGeom prst="rect">
            <a:avLst/>
          </a:prstGeom>
          <a:noFill/>
          <a:ln>
            <a:noFill/>
          </a:ln>
        </p:spPr>
        <p:txBody>
          <a:bodyPr spcFirstLastPara="1" vert="horz" wrap="square" lIns="0" tIns="0" rIns="0" bIns="0" rtlCol="0" anchor="t" anchorCtr="0">
            <a:noAutofit/>
          </a:bodyPr>
          <a:lstStyle/>
          <a:p>
            <a:pPr>
              <a:buClr>
                <a:schemeClr val="lt1"/>
              </a:buClr>
            </a:pPr>
            <a:r>
              <a:rPr lang="en-US" dirty="0">
                <a:solidFill>
                  <a:schemeClr val="lt1"/>
                </a:solidFill>
              </a:rPr>
              <a:t>Introduction</a:t>
            </a:r>
            <a:endParaRPr dirty="0"/>
          </a:p>
        </p:txBody>
      </p:sp>
      <p:sp>
        <p:nvSpPr>
          <p:cNvPr id="233" name="Google Shape;233;p28"/>
          <p:cNvSpPr txBox="1">
            <a:spLocks noGrp="1"/>
          </p:cNvSpPr>
          <p:nvPr>
            <p:ph type="body" idx="1"/>
          </p:nvPr>
        </p:nvSpPr>
        <p:spPr>
          <a:xfrm>
            <a:off x="713542" y="1376678"/>
            <a:ext cx="10356413" cy="5303522"/>
          </a:xfrm>
          <a:prstGeom prst="rect">
            <a:avLst/>
          </a:prstGeom>
          <a:noFill/>
          <a:ln>
            <a:noFill/>
          </a:ln>
        </p:spPr>
        <p:txBody>
          <a:bodyPr spcFirstLastPara="1" vert="horz" wrap="square" lIns="0" tIns="0" rIns="0" bIns="0" rtlCol="0" anchor="t" anchorCtr="0">
            <a:normAutofit lnSpcReduction="10000"/>
          </a:bodyPr>
          <a:lstStyle/>
          <a:p>
            <a:pPr marL="0" indent="0">
              <a:spcAft>
                <a:spcPts val="1000"/>
              </a:spcAft>
              <a:buSzPts val="1700"/>
              <a:buNone/>
            </a:pPr>
            <a:r>
              <a:rPr lang="en-US" sz="1600" dirty="0"/>
              <a:t>The purpose of this slide deck is to serve as a step-by-step guide for Ministries of Agriculture to prepare for and undertake the</a:t>
            </a:r>
            <a:r>
              <a:rPr lang="en-US" sz="1600" b="1" dirty="0"/>
              <a:t> IA-Assessment, Prioritization &amp; Planning </a:t>
            </a:r>
            <a:r>
              <a:rPr lang="en-US" sz="1600" dirty="0"/>
              <a:t>(IA-APP) to improve a country’s institutional architecture for improved agricultural policy and outcomes. </a:t>
            </a:r>
          </a:p>
          <a:p>
            <a:pPr marL="0" indent="0">
              <a:spcAft>
                <a:spcPts val="1000"/>
              </a:spcAft>
              <a:buSzPts val="1700"/>
              <a:buNone/>
            </a:pPr>
            <a:r>
              <a:rPr lang="en-US" sz="1600" dirty="0"/>
              <a:t>The </a:t>
            </a:r>
            <a:r>
              <a:rPr lang="en-US" sz="1600" b="1" dirty="0"/>
              <a:t>IA-Assessment, Prioritization &amp; Planning </a:t>
            </a:r>
            <a:r>
              <a:rPr lang="en-US" sz="1600" dirty="0"/>
              <a:t>toolkit is a suite of customizable tools to facilitate a multi-stakeholder process and collaborative decision-making to assess a country’s IA and design a plan to strengthen it. The process empowers stakeholders to collectively identify priority issues and co-develop solutions for strengthening inclusive, evidence-based policy change.</a:t>
            </a:r>
            <a:endParaRPr dirty="0"/>
          </a:p>
          <a:p>
            <a:pPr marL="0" indent="0">
              <a:spcAft>
                <a:spcPts val="1000"/>
              </a:spcAft>
              <a:buSzPts val="1700"/>
              <a:buNone/>
            </a:pPr>
            <a:r>
              <a:rPr lang="en-US" sz="1600" b="1" dirty="0"/>
              <a:t>Institutional architecture (IA)</a:t>
            </a:r>
            <a:r>
              <a:rPr lang="en-US" sz="1600" dirty="0"/>
              <a:t> is the set of institutions, their relationships and performance that determine a country’s capacity to undertake transparent, inclusive, predictable and evidence-based policy change. The IA Framework consists of 6 elements essential for an effective policy process:</a:t>
            </a:r>
            <a:endParaRPr dirty="0"/>
          </a:p>
          <a:p>
            <a:pPr marL="548640" indent="-224432">
              <a:spcAft>
                <a:spcPts val="1000"/>
              </a:spcAft>
              <a:buSzPts val="1700"/>
            </a:pPr>
            <a:r>
              <a:rPr lang="en-US" sz="1600" dirty="0"/>
              <a:t>Guiding Policy Framework </a:t>
            </a:r>
            <a:endParaRPr dirty="0"/>
          </a:p>
          <a:p>
            <a:pPr marL="548640" indent="-224432">
              <a:spcAft>
                <a:spcPts val="1000"/>
              </a:spcAft>
              <a:buSzPts val="1700"/>
            </a:pPr>
            <a:r>
              <a:rPr lang="en-US" sz="1600" dirty="0"/>
              <a:t>Policy Development and Coordination</a:t>
            </a:r>
            <a:endParaRPr dirty="0"/>
          </a:p>
          <a:p>
            <a:pPr marL="548640" indent="-224432">
              <a:spcAft>
                <a:spcPts val="1000"/>
              </a:spcAft>
              <a:buSzPts val="1700"/>
            </a:pPr>
            <a:r>
              <a:rPr lang="en-US" sz="1600" dirty="0"/>
              <a:t>Inclusivity and Stakeholder Consultation</a:t>
            </a:r>
            <a:endParaRPr dirty="0"/>
          </a:p>
          <a:p>
            <a:pPr marL="548640" indent="-224432">
              <a:spcAft>
                <a:spcPts val="1000"/>
              </a:spcAft>
              <a:buSzPts val="1700"/>
            </a:pPr>
            <a:r>
              <a:rPr lang="en-US" sz="1600" dirty="0"/>
              <a:t>Evidence-based Analysis</a:t>
            </a:r>
            <a:endParaRPr dirty="0"/>
          </a:p>
          <a:p>
            <a:pPr marL="548640" indent="-224432">
              <a:spcAft>
                <a:spcPts val="1000"/>
              </a:spcAft>
              <a:buSzPts val="1700"/>
            </a:pPr>
            <a:r>
              <a:rPr lang="en-US" sz="1600" dirty="0"/>
              <a:t>Policy Implementation</a:t>
            </a:r>
            <a:endParaRPr dirty="0"/>
          </a:p>
          <a:p>
            <a:pPr marL="548640" indent="-224432">
              <a:spcAft>
                <a:spcPts val="1000"/>
              </a:spcAft>
              <a:buSzPts val="1700"/>
            </a:pPr>
            <a:r>
              <a:rPr lang="en-US" sz="1600" dirty="0"/>
              <a:t>Mutual Accountability</a:t>
            </a:r>
            <a:endParaRPr dirty="0"/>
          </a:p>
          <a:p>
            <a:pPr marL="0" indent="0">
              <a:spcAft>
                <a:spcPts val="1000"/>
              </a:spcAft>
              <a:buSzPts val="1700"/>
              <a:buNone/>
            </a:pPr>
            <a:r>
              <a:rPr lang="en-US" sz="1600" dirty="0"/>
              <a:t>This framework aligns with the commitments and principles of the African Union’s (AU) Comprehensive Africa Agriculture Development Program (CAADP) and the Busan Partnership for Effective Development Cooperation.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13" name="Google Shape;231;p28">
            <a:extLst>
              <a:ext uri="{FF2B5EF4-FFF2-40B4-BE49-F238E27FC236}">
                <a16:creationId xmlns:a16="http://schemas.microsoft.com/office/drawing/2014/main" id="{E52D618E-F5ED-4C63-8A9C-7B60D231C3CE}"/>
              </a:ext>
            </a:extLst>
          </p:cNvPr>
          <p:cNvSpPr/>
          <p:nvPr/>
        </p:nvSpPr>
        <p:spPr>
          <a:xfrm>
            <a:off x="144379" y="509589"/>
            <a:ext cx="10299032" cy="695380"/>
          </a:xfrm>
          <a:prstGeom prst="rect">
            <a:avLst/>
          </a:prstGeom>
          <a:solidFill>
            <a:srgbClr val="4899B5"/>
          </a:solidFill>
          <a:ln>
            <a:noFill/>
          </a:ln>
        </p:spPr>
        <p:txBody>
          <a:bodyPr spcFirstLastPara="1" wrap="square" lIns="89139" tIns="44558" rIns="89139" bIns="44558" anchor="ctr" anchorCtr="0">
            <a:noAutofit/>
          </a:bodyPr>
          <a:lstStyle/>
          <a:p>
            <a:pPr algn="ctr"/>
            <a:endParaRPr sz="1755">
              <a:solidFill>
                <a:srgbClr val="FFFFFF"/>
              </a:solidFill>
              <a:latin typeface="Gill Sans"/>
              <a:ea typeface="Gill Sans"/>
              <a:cs typeface="Gill Sans"/>
              <a:sym typeface="Gill Sans"/>
            </a:endParaRPr>
          </a:p>
        </p:txBody>
      </p:sp>
      <p:sp>
        <p:nvSpPr>
          <p:cNvPr id="232" name="Google Shape;232;p28"/>
          <p:cNvSpPr txBox="1">
            <a:spLocks noGrp="1"/>
          </p:cNvSpPr>
          <p:nvPr>
            <p:ph type="title"/>
          </p:nvPr>
        </p:nvSpPr>
        <p:spPr>
          <a:xfrm>
            <a:off x="713232" y="656868"/>
            <a:ext cx="9906000" cy="445770"/>
          </a:xfrm>
          <a:prstGeom prst="rect">
            <a:avLst/>
          </a:prstGeom>
          <a:noFill/>
          <a:ln>
            <a:noFill/>
          </a:ln>
        </p:spPr>
        <p:txBody>
          <a:bodyPr spcFirstLastPara="1" vert="horz" wrap="square" lIns="0" tIns="0" rIns="0" bIns="0" rtlCol="0" anchor="t" anchorCtr="0">
            <a:noAutofit/>
          </a:bodyPr>
          <a:lstStyle/>
          <a:p>
            <a:pPr>
              <a:buClr>
                <a:srgbClr val="3A3838"/>
              </a:buClr>
            </a:pPr>
            <a:r>
              <a:rPr lang="en-US" dirty="0">
                <a:solidFill>
                  <a:schemeClr val="bg1"/>
                </a:solidFill>
                <a:latin typeface="+mj-lt"/>
                <a:ea typeface="Quattrocento Sans"/>
                <a:cs typeface="Quattrocento Sans"/>
                <a:sym typeface="Quattrocento Sans"/>
              </a:rPr>
              <a:t>The IA-APP Process in Support of Country &amp; CAADP Processe</a:t>
            </a:r>
            <a:r>
              <a:rPr lang="en-US" dirty="0">
                <a:solidFill>
                  <a:schemeClr val="bg1"/>
                </a:solidFill>
                <a:latin typeface="+mj-lt"/>
                <a:ea typeface="Quattrocento Sans"/>
                <a:cs typeface="Quattrocento Sans"/>
                <a:sym typeface="Quattrocento Sans"/>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t>
            </a:r>
            <a:endParaRPr lang="en-US" sz="1400" dirty="0">
              <a:solidFill>
                <a:schemeClr val="bg1"/>
              </a:solidFill>
              <a:latin typeface="+mj-lt"/>
              <a:ea typeface="Arial"/>
              <a:cs typeface="Arial"/>
              <a:sym typeface="Arial"/>
            </a:endParaRPr>
          </a:p>
        </p:txBody>
      </p:sp>
      <p:sp>
        <p:nvSpPr>
          <p:cNvPr id="233" name="Google Shape;233;p28"/>
          <p:cNvSpPr txBox="1">
            <a:spLocks noGrp="1"/>
          </p:cNvSpPr>
          <p:nvPr>
            <p:ph type="body" idx="1"/>
          </p:nvPr>
        </p:nvSpPr>
        <p:spPr>
          <a:xfrm>
            <a:off x="713232" y="1300796"/>
            <a:ext cx="10640568" cy="2543840"/>
          </a:xfrm>
          <a:prstGeom prst="rect">
            <a:avLst/>
          </a:prstGeom>
          <a:noFill/>
          <a:ln>
            <a:noFill/>
          </a:ln>
        </p:spPr>
        <p:txBody>
          <a:bodyPr spcFirstLastPara="1" vert="horz" wrap="square" lIns="0" tIns="0" rIns="0" bIns="0" rtlCol="0" anchor="t" anchorCtr="0">
            <a:normAutofit/>
          </a:bodyPr>
          <a:lstStyle/>
          <a:p>
            <a:pPr marL="0" indent="0">
              <a:lnSpc>
                <a:spcPct val="110000"/>
              </a:lnSpc>
              <a:spcAft>
                <a:spcPts val="1200"/>
              </a:spcAft>
              <a:buClr>
                <a:schemeClr val="dk1"/>
              </a:buClr>
              <a:buSzPts val="1200"/>
              <a:buNone/>
            </a:pPr>
            <a:r>
              <a:rPr lang="en-US" sz="1500" dirty="0"/>
              <a:t>The IA-APP process is intended to supplement existing national and regional processes for policy change, and the African Union’s (AU) Comprehensive Africa Agriculture Development </a:t>
            </a:r>
            <a:r>
              <a:rPr lang="en-US" sz="1500" dirty="0" err="1"/>
              <a:t>Programme</a:t>
            </a:r>
            <a:r>
              <a:rPr lang="en-US" sz="1500" dirty="0"/>
              <a:t> (CAADP). CAADP countries commit to a planning and implementation process involving a wide range of stakeholders and supported by evidence-based decision-making. That  multi-stakeholder process can be supported by the IA-APP. Other tools are available to support capacity building of the country’s institutional architecture more broadly.  See a shortlist of these tools on slide 17.</a:t>
            </a:r>
          </a:p>
          <a:p>
            <a:pPr marL="0" indent="0">
              <a:lnSpc>
                <a:spcPct val="110000"/>
              </a:lnSpc>
              <a:spcAft>
                <a:spcPts val="1200"/>
              </a:spcAft>
              <a:buClr>
                <a:schemeClr val="dk1"/>
              </a:buClr>
              <a:buSzPts val="1200"/>
              <a:buNone/>
            </a:pPr>
            <a:r>
              <a:rPr lang="en-US" sz="1500" dirty="0"/>
              <a:t>As seen in the graphic below, the IA-APP process is informed by a country’s Biennial Review (BR) and, in turn, informs the National Agriculture Improvement Plan (NAIP). The IA-APP process is part mutual accountability &amp; part analysis. The IA-APP process, therefore, can be best utilized following the release of the BR report and before development or revision of NAIP</a:t>
            </a:r>
          </a:p>
        </p:txBody>
      </p:sp>
      <p:sp>
        <p:nvSpPr>
          <p:cNvPr id="6" name="Google Shape;231;p28">
            <a:extLst>
              <a:ext uri="{FF2B5EF4-FFF2-40B4-BE49-F238E27FC236}">
                <a16:creationId xmlns:a16="http://schemas.microsoft.com/office/drawing/2014/main" id="{DB703458-446D-4E43-8D88-EB376F6786D0}"/>
              </a:ext>
            </a:extLst>
          </p:cNvPr>
          <p:cNvSpPr/>
          <p:nvPr/>
        </p:nvSpPr>
        <p:spPr>
          <a:xfrm>
            <a:off x="152400" y="3556000"/>
            <a:ext cx="11582400" cy="3149601"/>
          </a:xfrm>
          <a:prstGeom prst="rect">
            <a:avLst/>
          </a:prstGeom>
          <a:solidFill>
            <a:srgbClr val="033550"/>
          </a:solidFill>
          <a:ln>
            <a:noFill/>
          </a:ln>
        </p:spPr>
        <p:txBody>
          <a:bodyPr spcFirstLastPara="1" wrap="square" lIns="89139" tIns="44558" rIns="89139" bIns="44558" anchor="ctr" anchorCtr="0">
            <a:noAutofit/>
          </a:bodyPr>
          <a:lstStyle/>
          <a:p>
            <a:pPr algn="ctr"/>
            <a:endParaRPr sz="1755">
              <a:solidFill>
                <a:srgbClr val="FFFFFF"/>
              </a:solidFill>
              <a:latin typeface="Gill Sans"/>
              <a:ea typeface="Gill Sans"/>
              <a:cs typeface="Gill Sans"/>
              <a:sym typeface="Gill Sans"/>
            </a:endParaRPr>
          </a:p>
        </p:txBody>
      </p:sp>
      <p:pic>
        <p:nvPicPr>
          <p:cNvPr id="4" name="Picture 3">
            <a:extLst>
              <a:ext uri="{FF2B5EF4-FFF2-40B4-BE49-F238E27FC236}">
                <a16:creationId xmlns:a16="http://schemas.microsoft.com/office/drawing/2014/main" id="{25AA3DEB-38A9-4C95-9537-CCAE169B8E30}"/>
              </a:ext>
            </a:extLst>
          </p:cNvPr>
          <p:cNvPicPr>
            <a:picLocks noChangeAspect="1"/>
          </p:cNvPicPr>
          <p:nvPr/>
        </p:nvPicPr>
        <p:blipFill>
          <a:blip r:embed="rId3"/>
          <a:stretch>
            <a:fillRect/>
          </a:stretch>
        </p:blipFill>
        <p:spPr>
          <a:xfrm>
            <a:off x="830690" y="3910640"/>
            <a:ext cx="10229552" cy="2528260"/>
          </a:xfrm>
          <a:prstGeom prst="rect">
            <a:avLst/>
          </a:prstGeom>
        </p:spPr>
      </p:pic>
      <p:sp>
        <p:nvSpPr>
          <p:cNvPr id="9" name="Text Placeholder 2">
            <a:extLst>
              <a:ext uri="{FF2B5EF4-FFF2-40B4-BE49-F238E27FC236}">
                <a16:creationId xmlns:a16="http://schemas.microsoft.com/office/drawing/2014/main" id="{C251CD9A-6D83-422A-B4A7-43E01A88A0BB}"/>
              </a:ext>
            </a:extLst>
          </p:cNvPr>
          <p:cNvSpPr txBox="1">
            <a:spLocks/>
          </p:cNvSpPr>
          <p:nvPr/>
        </p:nvSpPr>
        <p:spPr>
          <a:xfrm>
            <a:off x="1036853" y="4326279"/>
            <a:ext cx="1828800" cy="671512"/>
          </a:xfrm>
          <a:prstGeom prst="rect">
            <a:avLst/>
          </a:prstGeom>
        </p:spPr>
        <p:txBody>
          <a:bodyPr vert="horz" lIns="0" tIns="0" rIns="0" bIns="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solidFill>
                  <a:schemeClr val="bg1"/>
                </a:solidFill>
              </a:rPr>
              <a:t>Government endorsement of MD commitments</a:t>
            </a:r>
          </a:p>
        </p:txBody>
      </p:sp>
      <p:sp>
        <p:nvSpPr>
          <p:cNvPr id="10" name="Text Placeholder 2">
            <a:extLst>
              <a:ext uri="{FF2B5EF4-FFF2-40B4-BE49-F238E27FC236}">
                <a16:creationId xmlns:a16="http://schemas.microsoft.com/office/drawing/2014/main" id="{45D9A650-9A34-4CF8-A0D8-DB3EA4EF7E72}"/>
              </a:ext>
            </a:extLst>
          </p:cNvPr>
          <p:cNvSpPr txBox="1">
            <a:spLocks/>
          </p:cNvSpPr>
          <p:nvPr/>
        </p:nvSpPr>
        <p:spPr>
          <a:xfrm>
            <a:off x="3816020" y="4554879"/>
            <a:ext cx="1409700" cy="239712"/>
          </a:xfrm>
          <a:prstGeom prst="rect">
            <a:avLst/>
          </a:prstGeom>
        </p:spPr>
        <p:txBody>
          <a:bodyPr vert="horz" lIns="0" tIns="0" rIns="0" bIns="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solidFill>
                  <a:schemeClr val="bg1"/>
                </a:solidFill>
              </a:rPr>
              <a:t>Improved NAIP</a:t>
            </a:r>
          </a:p>
        </p:txBody>
      </p:sp>
      <p:sp>
        <p:nvSpPr>
          <p:cNvPr id="11" name="Text Placeholder 2">
            <a:extLst>
              <a:ext uri="{FF2B5EF4-FFF2-40B4-BE49-F238E27FC236}">
                <a16:creationId xmlns:a16="http://schemas.microsoft.com/office/drawing/2014/main" id="{0DB85328-B472-4D68-A238-08E1A46E26BC}"/>
              </a:ext>
            </a:extLst>
          </p:cNvPr>
          <p:cNvSpPr txBox="1">
            <a:spLocks/>
          </p:cNvSpPr>
          <p:nvPr/>
        </p:nvSpPr>
        <p:spPr>
          <a:xfrm>
            <a:off x="6630582" y="4478679"/>
            <a:ext cx="1210945" cy="442912"/>
          </a:xfrm>
          <a:prstGeom prst="rect">
            <a:avLst/>
          </a:prstGeom>
        </p:spPr>
        <p:txBody>
          <a:bodyPr vert="horz" lIns="0" tIns="0" rIns="0" bIns="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solidFill>
                  <a:schemeClr val="bg1"/>
                </a:solidFill>
              </a:rPr>
              <a:t>NAIP targets are met</a:t>
            </a:r>
          </a:p>
        </p:txBody>
      </p:sp>
      <p:sp>
        <p:nvSpPr>
          <p:cNvPr id="12" name="Text Placeholder 2">
            <a:extLst>
              <a:ext uri="{FF2B5EF4-FFF2-40B4-BE49-F238E27FC236}">
                <a16:creationId xmlns:a16="http://schemas.microsoft.com/office/drawing/2014/main" id="{817295BC-A600-45F7-B94E-745FF0B1B8AF}"/>
              </a:ext>
            </a:extLst>
          </p:cNvPr>
          <p:cNvSpPr txBox="1">
            <a:spLocks/>
          </p:cNvSpPr>
          <p:nvPr/>
        </p:nvSpPr>
        <p:spPr>
          <a:xfrm>
            <a:off x="8916096" y="4450104"/>
            <a:ext cx="1787408" cy="458787"/>
          </a:xfrm>
          <a:prstGeom prst="rect">
            <a:avLst/>
          </a:prstGeom>
        </p:spPr>
        <p:txBody>
          <a:bodyPr vert="horz" lIns="0" tIns="0" rIns="0" bIns="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solidFill>
                  <a:schemeClr val="bg1"/>
                </a:solidFill>
              </a:rPr>
              <a:t>Country Report to the Biennial Review</a:t>
            </a:r>
          </a:p>
        </p:txBody>
      </p:sp>
    </p:spTree>
    <p:extLst>
      <p:ext uri="{BB962C8B-B14F-4D97-AF65-F5344CB8AC3E}">
        <p14:creationId xmlns:p14="http://schemas.microsoft.com/office/powerpoint/2010/main" val="5260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3E85D-90D4-48C6-93B8-C821C2246F4B}"/>
              </a:ext>
            </a:extLst>
          </p:cNvPr>
          <p:cNvPicPr>
            <a:picLocks noChangeAspect="1"/>
          </p:cNvPicPr>
          <p:nvPr/>
        </p:nvPicPr>
        <p:blipFill>
          <a:blip r:embed="rId3"/>
          <a:srcRect/>
          <a:stretch/>
        </p:blipFill>
        <p:spPr>
          <a:xfrm>
            <a:off x="1" y="1758"/>
            <a:ext cx="11887199" cy="6854484"/>
          </a:xfrm>
          <a:prstGeom prst="rect">
            <a:avLst/>
          </a:prstGeom>
        </p:spPr>
      </p:pic>
      <p:sp>
        <p:nvSpPr>
          <p:cNvPr id="18" name="Rectangle 17">
            <a:extLst>
              <a:ext uri="{FF2B5EF4-FFF2-40B4-BE49-F238E27FC236}">
                <a16:creationId xmlns:a16="http://schemas.microsoft.com/office/drawing/2014/main" id="{1F3F2CF9-9F55-4030-971F-DD6588E27B9F}"/>
              </a:ext>
            </a:extLst>
          </p:cNvPr>
          <p:cNvSpPr/>
          <p:nvPr/>
        </p:nvSpPr>
        <p:spPr>
          <a:xfrm>
            <a:off x="152400" y="408188"/>
            <a:ext cx="5410200" cy="695380"/>
          </a:xfrm>
          <a:prstGeom prst="rect">
            <a:avLst/>
          </a:prstGeom>
          <a:solidFill>
            <a:srgbClr val="489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C7609A-9353-461D-82A8-7105F3F82BF2}"/>
              </a:ext>
            </a:extLst>
          </p:cNvPr>
          <p:cNvSpPr>
            <a:spLocks noGrp="1"/>
          </p:cNvSpPr>
          <p:nvPr>
            <p:ph type="title"/>
          </p:nvPr>
        </p:nvSpPr>
        <p:spPr>
          <a:xfrm>
            <a:off x="579120" y="548720"/>
            <a:ext cx="4907280" cy="457200"/>
          </a:xfrm>
        </p:spPr>
        <p:txBody>
          <a:bodyPr/>
          <a:lstStyle/>
          <a:p>
            <a:r>
              <a:rPr lang="en-US" dirty="0">
                <a:solidFill>
                  <a:schemeClr val="bg1"/>
                </a:solidFill>
              </a:rPr>
              <a:t>The IA-APP Process At A Glance</a:t>
            </a:r>
          </a:p>
        </p:txBody>
      </p:sp>
      <p:sp>
        <p:nvSpPr>
          <p:cNvPr id="8" name="Text Placeholder 2">
            <a:extLst>
              <a:ext uri="{FF2B5EF4-FFF2-40B4-BE49-F238E27FC236}">
                <a16:creationId xmlns:a16="http://schemas.microsoft.com/office/drawing/2014/main" id="{D4C7179A-ECDF-4E44-83EC-4CEDEBD42AD7}"/>
              </a:ext>
            </a:extLst>
          </p:cNvPr>
          <p:cNvSpPr txBox="1">
            <a:spLocks/>
          </p:cNvSpPr>
          <p:nvPr/>
        </p:nvSpPr>
        <p:spPr>
          <a:xfrm>
            <a:off x="623090" y="2179320"/>
            <a:ext cx="1981201" cy="1859280"/>
          </a:xfrm>
          <a:prstGeom prst="rect">
            <a:avLst/>
          </a:prstGeom>
        </p:spPr>
        <p:txBody>
          <a:bodyPr vert="horz" lIns="0" tIns="0" rIns="0" bIns="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Ministry of Agriculture (CAADP focal point, Agricultural Sector Working Group or designate) reviews/adapts IA-APP Process Facilitator Statement of Work and identifies an appropriate candidate.</a:t>
            </a:r>
          </a:p>
        </p:txBody>
      </p:sp>
      <p:sp>
        <p:nvSpPr>
          <p:cNvPr id="9" name="Text Placeholder 2">
            <a:extLst>
              <a:ext uri="{FF2B5EF4-FFF2-40B4-BE49-F238E27FC236}">
                <a16:creationId xmlns:a16="http://schemas.microsoft.com/office/drawing/2014/main" id="{F2BFA359-54C6-43EC-8570-6E18D30D5AE1}"/>
              </a:ext>
            </a:extLst>
          </p:cNvPr>
          <p:cNvSpPr txBox="1">
            <a:spLocks/>
          </p:cNvSpPr>
          <p:nvPr/>
        </p:nvSpPr>
        <p:spPr>
          <a:xfrm>
            <a:off x="2802161" y="2179320"/>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Multi-sectoral Steering Committee is convened and confirms SC composition. Terms of Reference are agreed.</a:t>
            </a:r>
          </a:p>
        </p:txBody>
      </p:sp>
      <p:sp>
        <p:nvSpPr>
          <p:cNvPr id="10" name="Text Placeholder 2">
            <a:extLst>
              <a:ext uri="{FF2B5EF4-FFF2-40B4-BE49-F238E27FC236}">
                <a16:creationId xmlns:a16="http://schemas.microsoft.com/office/drawing/2014/main" id="{F2B275C1-4490-4028-AF38-6E70DBA6C311}"/>
              </a:ext>
            </a:extLst>
          </p:cNvPr>
          <p:cNvSpPr txBox="1">
            <a:spLocks/>
          </p:cNvSpPr>
          <p:nvPr/>
        </p:nvSpPr>
        <p:spPr>
          <a:xfrm>
            <a:off x="4953000" y="2179320"/>
            <a:ext cx="1981201" cy="1600200"/>
          </a:xfrm>
          <a:prstGeom prst="rect">
            <a:avLst/>
          </a:prstGeom>
        </p:spPr>
        <p:txBody>
          <a:bodyPr vert="horz" lIns="0" tIns="0" rIns="0" bIns="0" rtlCol="0">
            <a:no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Steering Committee conducts an IA environmental scan, determines whether additional analyses are needed and agrees objectives of IA-APP process.</a:t>
            </a:r>
          </a:p>
        </p:txBody>
      </p:sp>
      <p:sp>
        <p:nvSpPr>
          <p:cNvPr id="11" name="Text Placeholder 2">
            <a:extLst>
              <a:ext uri="{FF2B5EF4-FFF2-40B4-BE49-F238E27FC236}">
                <a16:creationId xmlns:a16="http://schemas.microsoft.com/office/drawing/2014/main" id="{B5171119-9F36-41E5-A51A-D36939D35823}"/>
              </a:ext>
            </a:extLst>
          </p:cNvPr>
          <p:cNvSpPr txBox="1">
            <a:spLocks/>
          </p:cNvSpPr>
          <p:nvPr/>
        </p:nvSpPr>
        <p:spPr>
          <a:xfrm>
            <a:off x="7101839" y="2179320"/>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Steering Committee uses stakeholder mapping to identify workshop participants to represent stakeholder groups. </a:t>
            </a:r>
          </a:p>
        </p:txBody>
      </p:sp>
      <p:sp>
        <p:nvSpPr>
          <p:cNvPr id="12" name="Text Placeholder 2">
            <a:extLst>
              <a:ext uri="{FF2B5EF4-FFF2-40B4-BE49-F238E27FC236}">
                <a16:creationId xmlns:a16="http://schemas.microsoft.com/office/drawing/2014/main" id="{FA7C9B76-B76D-4C76-9F2E-4B443509E53B}"/>
              </a:ext>
            </a:extLst>
          </p:cNvPr>
          <p:cNvSpPr txBox="1">
            <a:spLocks/>
          </p:cNvSpPr>
          <p:nvPr/>
        </p:nvSpPr>
        <p:spPr>
          <a:xfrm>
            <a:off x="9258299" y="2179320"/>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Steering Committee adapts workshop invitation template sends invitations to participants.</a:t>
            </a:r>
          </a:p>
        </p:txBody>
      </p:sp>
      <p:sp>
        <p:nvSpPr>
          <p:cNvPr id="13" name="Text Placeholder 2">
            <a:extLst>
              <a:ext uri="{FF2B5EF4-FFF2-40B4-BE49-F238E27FC236}">
                <a16:creationId xmlns:a16="http://schemas.microsoft.com/office/drawing/2014/main" id="{1A88DD1B-12E3-4A72-83DE-9B82658EA276}"/>
              </a:ext>
            </a:extLst>
          </p:cNvPr>
          <p:cNvSpPr txBox="1">
            <a:spLocks/>
          </p:cNvSpPr>
          <p:nvPr/>
        </p:nvSpPr>
        <p:spPr>
          <a:xfrm>
            <a:off x="518159" y="5099832"/>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Steering Committee periodically meets to monitor implementation of the IA Improvement Plan.</a:t>
            </a:r>
          </a:p>
        </p:txBody>
      </p:sp>
      <p:sp>
        <p:nvSpPr>
          <p:cNvPr id="14" name="Text Placeholder 2">
            <a:extLst>
              <a:ext uri="{FF2B5EF4-FFF2-40B4-BE49-F238E27FC236}">
                <a16:creationId xmlns:a16="http://schemas.microsoft.com/office/drawing/2014/main" id="{8961FA73-D621-4308-A300-58712A2ED748}"/>
              </a:ext>
            </a:extLst>
          </p:cNvPr>
          <p:cNvSpPr txBox="1">
            <a:spLocks/>
          </p:cNvSpPr>
          <p:nvPr/>
        </p:nvSpPr>
        <p:spPr>
          <a:xfrm>
            <a:off x="2682239" y="5099832"/>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Steering Committee presents IA Improvement Plan to key stakeholders and ensures integration and harmonizing of plan with other workplans and processes.</a:t>
            </a:r>
          </a:p>
        </p:txBody>
      </p:sp>
      <p:sp>
        <p:nvSpPr>
          <p:cNvPr id="15" name="Text Placeholder 2">
            <a:extLst>
              <a:ext uri="{FF2B5EF4-FFF2-40B4-BE49-F238E27FC236}">
                <a16:creationId xmlns:a16="http://schemas.microsoft.com/office/drawing/2014/main" id="{3A58C00E-614D-471E-A165-71ED18E1F051}"/>
              </a:ext>
            </a:extLst>
          </p:cNvPr>
          <p:cNvSpPr txBox="1">
            <a:spLocks/>
          </p:cNvSpPr>
          <p:nvPr/>
        </p:nvSpPr>
        <p:spPr>
          <a:xfrm>
            <a:off x="4953000" y="5099832"/>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An After Action Review is held and the IA Improvement Plan is finalized.</a:t>
            </a:r>
          </a:p>
        </p:txBody>
      </p:sp>
      <p:sp>
        <p:nvSpPr>
          <p:cNvPr id="16" name="Text Placeholder 2">
            <a:extLst>
              <a:ext uri="{FF2B5EF4-FFF2-40B4-BE49-F238E27FC236}">
                <a16:creationId xmlns:a16="http://schemas.microsoft.com/office/drawing/2014/main" id="{36A9D825-6773-49BF-AA75-3D02510D6B51}"/>
              </a:ext>
            </a:extLst>
          </p:cNvPr>
          <p:cNvSpPr txBox="1">
            <a:spLocks/>
          </p:cNvSpPr>
          <p:nvPr/>
        </p:nvSpPr>
        <p:spPr>
          <a:xfrm>
            <a:off x="7101839" y="5099832"/>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IA-APP workshop is held and an IA Improvement Plan is drafted.</a:t>
            </a:r>
          </a:p>
        </p:txBody>
      </p:sp>
      <p:sp>
        <p:nvSpPr>
          <p:cNvPr id="17" name="Text Placeholder 2">
            <a:extLst>
              <a:ext uri="{FF2B5EF4-FFF2-40B4-BE49-F238E27FC236}">
                <a16:creationId xmlns:a16="http://schemas.microsoft.com/office/drawing/2014/main" id="{CA364B9B-3A16-4C7F-A8CA-1F26E810D7EC}"/>
              </a:ext>
            </a:extLst>
          </p:cNvPr>
          <p:cNvSpPr txBox="1">
            <a:spLocks/>
          </p:cNvSpPr>
          <p:nvPr/>
        </p:nvSpPr>
        <p:spPr>
          <a:xfrm>
            <a:off x="9258299" y="5099832"/>
            <a:ext cx="1981201" cy="1600200"/>
          </a:xfrm>
          <a:prstGeom prst="rect">
            <a:avLst/>
          </a:prstGeom>
        </p:spPr>
        <p:txBody>
          <a:bodyPr vert="horz" lIns="0" tIns="0" rIns="0" bIns="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414042"/>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414042"/>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414042"/>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414042"/>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Workshop materials (agenda, slide deck, assessment instrument, improvement plan template etc.) are adapted and logistics are agreed.</a:t>
            </a:r>
          </a:p>
        </p:txBody>
      </p:sp>
    </p:spTree>
    <p:extLst>
      <p:ext uri="{BB962C8B-B14F-4D97-AF65-F5344CB8AC3E}">
        <p14:creationId xmlns:p14="http://schemas.microsoft.com/office/powerpoint/2010/main" val="172936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838200"/>
          </a:xfrm>
        </p:spPr>
        <p:txBody>
          <a:bodyPr>
            <a:normAutofit fontScale="90000"/>
          </a:bodyPr>
          <a:lstStyle/>
          <a:p>
            <a:r>
              <a:rPr lang="en-US" dirty="0"/>
              <a:t>Ministry of Agriculture reviews/adapts IA-APP Process Facilitator Statement of Work and an appropriate candidate</a:t>
            </a: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438" y="1545771"/>
            <a:ext cx="6202362" cy="5181600"/>
          </a:xfrm>
        </p:spPr>
        <p:txBody>
          <a:bodyPr>
            <a:normAutofit/>
          </a:bodyPr>
          <a:lstStyle/>
          <a:p>
            <a:pPr marL="0" indent="0">
              <a:buNone/>
            </a:pPr>
            <a:r>
              <a:rPr lang="en-US" sz="1600" dirty="0"/>
              <a:t>To get started, the CAADP focal point or an Agricultural Sector Working Group at the Ministry of Agriculture undertakes to identify an IA-APP Process Facilitator. The process facilitator is a person skilled in using participatory approaches for multi-stakeholder processes who will work closely with the Steering Committee to plan, carry out and follow-up on the IA-APP process. </a:t>
            </a:r>
          </a:p>
          <a:p>
            <a:pPr marL="0" indent="0">
              <a:buNone/>
            </a:pPr>
            <a:r>
              <a:rPr lang="en-US" sz="1600" dirty="0"/>
              <a:t>The CAADP focal point or an Agricultural Sector Working Group at the Ministry of Agriculture reviews and adapts the </a:t>
            </a:r>
            <a:r>
              <a:rPr lang="en-US" sz="1600" dirty="0">
                <a:solidFill>
                  <a:srgbClr val="3E849E"/>
                </a:solidFill>
                <a:hlinkClick r:id="rId2">
                  <a:extLst>
                    <a:ext uri="{A12FA001-AC4F-418D-AE19-62706E023703}">
                      <ahyp:hlinkClr xmlns:ahyp="http://schemas.microsoft.com/office/drawing/2018/hyperlinkcolor" val="tx"/>
                    </a:ext>
                  </a:extLst>
                </a:hlinkClick>
              </a:rPr>
              <a:t>Statement of Work </a:t>
            </a:r>
            <a:r>
              <a:rPr lang="en-US" sz="1600" dirty="0"/>
              <a:t>which includes:</a:t>
            </a:r>
          </a:p>
          <a:p>
            <a:pPr marL="548640"/>
            <a:r>
              <a:rPr lang="en-US" sz="1600" dirty="0"/>
              <a:t>Background of the IA-APP process</a:t>
            </a:r>
          </a:p>
          <a:p>
            <a:pPr marL="548640"/>
            <a:r>
              <a:rPr lang="en-US" sz="1600" dirty="0"/>
              <a:t>Tasks related to supporting the Steering Committee in formation and decision-making</a:t>
            </a:r>
          </a:p>
          <a:p>
            <a:pPr marL="548640"/>
            <a:r>
              <a:rPr lang="en-US" sz="1600" dirty="0"/>
              <a:t>Tasks related to IA-APP workshop preparation and facilitation</a:t>
            </a:r>
          </a:p>
          <a:p>
            <a:pPr marL="548640"/>
            <a:r>
              <a:rPr lang="en-US" sz="1600" dirty="0"/>
              <a:t>Follow-up support to the SC in finalizing the IA Improvement Plan and presenting it to key stakeholders</a:t>
            </a:r>
          </a:p>
          <a:p>
            <a:pPr marL="548640"/>
            <a:r>
              <a:rPr lang="en-US" sz="1600" dirty="0"/>
              <a:t>Requisite experience and skills </a:t>
            </a:r>
          </a:p>
          <a:p>
            <a:pPr marL="0" indent="0">
              <a:buNone/>
            </a:pPr>
            <a:endParaRPr lang="en-US" sz="1600" dirty="0"/>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1</a:t>
            </a:r>
          </a:p>
        </p:txBody>
      </p:sp>
      <p:pic>
        <p:nvPicPr>
          <p:cNvPr id="11" name="Picture 10">
            <a:extLst>
              <a:ext uri="{FF2B5EF4-FFF2-40B4-BE49-F238E27FC236}">
                <a16:creationId xmlns:a16="http://schemas.microsoft.com/office/drawing/2014/main" id="{9B7A77DF-CEB3-4BDF-A2D0-8A4E24C8541A}"/>
              </a:ext>
            </a:extLst>
          </p:cNvPr>
          <p:cNvPicPr>
            <a:picLocks noChangeAspect="1"/>
          </p:cNvPicPr>
          <p:nvPr/>
        </p:nvPicPr>
        <p:blipFill>
          <a:blip r:embed="rId3"/>
          <a:stretch>
            <a:fillRect/>
          </a:stretch>
        </p:blipFill>
        <p:spPr>
          <a:xfrm>
            <a:off x="11052015" y="734484"/>
            <a:ext cx="377985" cy="5992887"/>
          </a:xfrm>
          <a:prstGeom prst="rect">
            <a:avLst/>
          </a:prstGeom>
        </p:spPr>
      </p:pic>
      <p:pic>
        <p:nvPicPr>
          <p:cNvPr id="6" name="Picture 5">
            <a:hlinkClick r:id="rId2" tooltip="Download"/>
            <a:extLst>
              <a:ext uri="{FF2B5EF4-FFF2-40B4-BE49-F238E27FC236}">
                <a16:creationId xmlns:a16="http://schemas.microsoft.com/office/drawing/2014/main" id="{720A068E-AD90-4DE4-A927-8A497E931AC0}"/>
              </a:ext>
            </a:extLst>
          </p:cNvPr>
          <p:cNvPicPr>
            <a:picLocks noChangeAspect="1"/>
          </p:cNvPicPr>
          <p:nvPr/>
        </p:nvPicPr>
        <p:blipFill rotWithShape="1">
          <a:blip r:embed="rId4"/>
          <a:srcRect l="30181" r="30315"/>
          <a:stretch/>
        </p:blipFill>
        <p:spPr>
          <a:xfrm>
            <a:off x="7438725" y="1795128"/>
            <a:ext cx="3111997" cy="4429120"/>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300905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838200"/>
          </a:xfrm>
        </p:spPr>
        <p:txBody>
          <a:bodyPr>
            <a:normAutofit fontScale="90000"/>
          </a:bodyPr>
          <a:lstStyle/>
          <a:p>
            <a:r>
              <a:rPr lang="en-US" dirty="0"/>
              <a:t>Multi-sectoral Steering Committee is convened and confirms SC composition. Terms of Reference are agreed.</a:t>
            </a: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120" y="1651000"/>
            <a:ext cx="6226802" cy="5181600"/>
          </a:xfrm>
        </p:spPr>
        <p:txBody>
          <a:bodyPr>
            <a:normAutofit/>
          </a:bodyPr>
          <a:lstStyle/>
          <a:p>
            <a:pPr marL="0" indent="0">
              <a:buNone/>
            </a:pPr>
            <a:r>
              <a:rPr lang="en-US" sz="1600" dirty="0"/>
              <a:t>Once the IA-APP process facilitator is in place, the Ministry of Agriculture or the Prime Minister’s Office determines the composition of the Steering Committee.  It is important the  steering committee include multisectoral representatives of food security, including:</a:t>
            </a:r>
          </a:p>
          <a:p>
            <a:pPr marL="548640" indent="-285750">
              <a:buFont typeface="Arial" panose="020B0604020202020204" pitchFamily="34" charset="0"/>
              <a:buChar char="•"/>
            </a:pPr>
            <a:r>
              <a:rPr lang="en-US" sz="1600" dirty="0"/>
              <a:t>Government agencies responsible for agriculture and nutrition,</a:t>
            </a:r>
          </a:p>
          <a:p>
            <a:pPr marL="548640" indent="-285750">
              <a:buFont typeface="Arial" panose="020B0604020202020204" pitchFamily="34" charset="0"/>
              <a:buChar char="•"/>
            </a:pPr>
            <a:r>
              <a:rPr lang="en-US" sz="1600" dirty="0"/>
              <a:t>Civil society, including academic and media</a:t>
            </a:r>
          </a:p>
          <a:p>
            <a:pPr marL="548640" indent="-285750">
              <a:buFont typeface="Arial" panose="020B0604020202020204" pitchFamily="34" charset="0"/>
              <a:buChar char="•"/>
            </a:pPr>
            <a:r>
              <a:rPr lang="en-US" sz="1600" dirty="0"/>
              <a:t>Private sector, including professional associations</a:t>
            </a:r>
          </a:p>
          <a:p>
            <a:pPr marL="0" indent="0">
              <a:buNone/>
            </a:pPr>
            <a:r>
              <a:rPr lang="en-US" sz="1600" dirty="0"/>
              <a:t>The facilitator aids the Steering Committee to coalesce as a team through team building and knowledge sharing activities. Together the Steering Committee explores the concept of Institutional Architecture and the IA Framework. </a:t>
            </a:r>
          </a:p>
          <a:p>
            <a:pPr marL="0" indent="0">
              <a:buNone/>
            </a:pPr>
            <a:r>
              <a:rPr lang="en-US" sz="1600" dirty="0"/>
              <a:t>They review, adapt and agree the </a:t>
            </a:r>
            <a:r>
              <a:rPr lang="en-US" sz="1600" dirty="0">
                <a:solidFill>
                  <a:srgbClr val="3E849E"/>
                </a:solidFill>
                <a:hlinkClick r:id="rId3">
                  <a:extLst>
                    <a:ext uri="{A12FA001-AC4F-418D-AE19-62706E023703}">
                      <ahyp:hlinkClr xmlns:ahyp="http://schemas.microsoft.com/office/drawing/2018/hyperlinkcolor" val="tx"/>
                    </a:ext>
                  </a:extLst>
                </a:hlinkClick>
              </a:rPr>
              <a:t>Terms of Reference </a:t>
            </a:r>
            <a:r>
              <a:rPr lang="en-US" sz="1600" dirty="0"/>
              <a:t>included in the toolkit.</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2</a:t>
            </a:r>
          </a:p>
        </p:txBody>
      </p:sp>
      <p:pic>
        <p:nvPicPr>
          <p:cNvPr id="8" name="Picture 7">
            <a:extLst>
              <a:ext uri="{FF2B5EF4-FFF2-40B4-BE49-F238E27FC236}">
                <a16:creationId xmlns:a16="http://schemas.microsoft.com/office/drawing/2014/main" id="{13D24288-2CCD-4959-BE9F-2F85194EBAE4}"/>
              </a:ext>
            </a:extLst>
          </p:cNvPr>
          <p:cNvPicPr>
            <a:picLocks noChangeAspect="1"/>
          </p:cNvPicPr>
          <p:nvPr/>
        </p:nvPicPr>
        <p:blipFill>
          <a:blip r:embed="rId4"/>
          <a:srcRect/>
          <a:stretch/>
        </p:blipFill>
        <p:spPr>
          <a:xfrm>
            <a:off x="11052015" y="734484"/>
            <a:ext cx="377985" cy="5992887"/>
          </a:xfrm>
          <a:prstGeom prst="rect">
            <a:avLst/>
          </a:prstGeom>
        </p:spPr>
      </p:pic>
      <p:pic>
        <p:nvPicPr>
          <p:cNvPr id="6" name="Picture 5">
            <a:hlinkClick r:id="rId3" tooltip="Download"/>
            <a:extLst>
              <a:ext uri="{FF2B5EF4-FFF2-40B4-BE49-F238E27FC236}">
                <a16:creationId xmlns:a16="http://schemas.microsoft.com/office/drawing/2014/main" id="{E05F7C85-4ECE-4340-A4BE-861044F0DFF1}"/>
              </a:ext>
            </a:extLst>
          </p:cNvPr>
          <p:cNvPicPr>
            <a:picLocks noChangeAspect="1"/>
          </p:cNvPicPr>
          <p:nvPr/>
        </p:nvPicPr>
        <p:blipFill rotWithShape="1">
          <a:blip r:embed="rId5"/>
          <a:srcRect l="31410" r="30315"/>
          <a:stretch/>
        </p:blipFill>
        <p:spPr>
          <a:xfrm>
            <a:off x="7289300" y="1746861"/>
            <a:ext cx="3042688" cy="4469486"/>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382916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10241280" cy="1219200"/>
          </a:xfrm>
        </p:spPr>
        <p:txBody>
          <a:bodyPr>
            <a:normAutofit fontScale="90000"/>
          </a:bodyPr>
          <a:lstStyle/>
          <a:p>
            <a:r>
              <a:rPr lang="en-US" dirty="0">
                <a:latin typeface="+mj-lt"/>
              </a:rPr>
              <a:t>Multi-sectoral </a:t>
            </a:r>
            <a:r>
              <a:rPr lang="en-US" dirty="0">
                <a:latin typeface="+mj-lt"/>
                <a:ea typeface="Quattrocento Sans"/>
                <a:cs typeface="Quattrocento Sans"/>
                <a:sym typeface="Quattrocento Sans"/>
              </a:rPr>
              <a:t>Step 3: </a:t>
            </a:r>
            <a:r>
              <a:rPr lang="en-US" dirty="0">
                <a:latin typeface="+mj-lt"/>
                <a:sym typeface="Quattrocento Sans"/>
              </a:rPr>
              <a:t>Steering Committee conducts an IA environmental scan, determines whether additional analyses are needed and agrees objectives of the IA-APP process.</a:t>
            </a:r>
            <a:endParaRPr lang="en-US" dirty="0">
              <a:latin typeface="+mj-lt"/>
            </a:endParaRPr>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438" y="2057400"/>
            <a:ext cx="5745162" cy="4469486"/>
          </a:xfrm>
        </p:spPr>
        <p:txBody>
          <a:bodyPr>
            <a:normAutofit/>
          </a:bodyPr>
          <a:lstStyle/>
          <a:p>
            <a:pPr marL="0" indent="0">
              <a:buClr>
                <a:schemeClr val="dk1"/>
              </a:buClr>
              <a:buSzPts val="1200"/>
              <a:buNone/>
            </a:pPr>
            <a:r>
              <a:rPr lang="en-US" sz="1600" dirty="0"/>
              <a:t>To inform the objectives and planning of the IA-APP process, the Steering Committee undertakes an environmental scan of their Institutional Architecture for food security.  Conducting the scan together enables the Steering Committee to quickly capture known information and identify what further information or analyses might be needed to best target the IA-APP process. </a:t>
            </a:r>
          </a:p>
          <a:p>
            <a:pPr marL="0" indent="0">
              <a:buClr>
                <a:schemeClr val="dk1"/>
              </a:buClr>
              <a:buSzPts val="1200"/>
              <a:buNone/>
            </a:pPr>
            <a:r>
              <a:rPr lang="en-US" sz="1600" dirty="0"/>
              <a:t>The IA Steering Committee </a:t>
            </a:r>
            <a:r>
              <a:rPr lang="en-US" sz="1600" dirty="0">
                <a:solidFill>
                  <a:srgbClr val="3E849E"/>
                </a:solidFill>
                <a:hlinkClick r:id="rId3">
                  <a:extLst>
                    <a:ext uri="{A12FA001-AC4F-418D-AE19-62706E023703}">
                      <ahyp:hlinkClr xmlns:ahyp="http://schemas.microsoft.com/office/drawing/2018/hyperlinkcolor" val="tx"/>
                    </a:ext>
                  </a:extLst>
                </a:hlinkClick>
              </a:rPr>
              <a:t>Environmental Scan </a:t>
            </a:r>
            <a:r>
              <a:rPr lang="en-US" sz="1600" dirty="0"/>
              <a:t>in the toolkit proposes a series of questions for the Steering Committee to consider that cover pressing food security and nutrition issues, influencers of these issues, points of contacts for stakeholder group, NAIP implementation and IA strengths and weaknesses.</a:t>
            </a:r>
          </a:p>
          <a:p>
            <a:pPr marL="0" indent="0">
              <a:buClr>
                <a:schemeClr val="dk1"/>
              </a:buClr>
              <a:buSzPts val="1200"/>
              <a:buNone/>
            </a:pPr>
            <a:r>
              <a:rPr lang="en-US" sz="1600" dirty="0"/>
              <a:t>Where the Steering Committee identifies gaps in available information, it makes arrangements to obtain that information as needed.  Once all pertinent information is available, the Process Facilitator aids the Steering Committee to agree on specific objectives for the IA-APP process.</a:t>
            </a:r>
            <a:endParaRPr lang="en-US" sz="1600" dirty="0">
              <a:solidFill>
                <a:srgbClr val="FF0000"/>
              </a:solidFill>
            </a:endParaRPr>
          </a:p>
          <a:p>
            <a:endParaRPr lang="en-US" sz="1800" dirty="0"/>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3</a:t>
            </a:r>
          </a:p>
        </p:txBody>
      </p:sp>
      <p:pic>
        <p:nvPicPr>
          <p:cNvPr id="9" name="Picture 8">
            <a:extLst>
              <a:ext uri="{FF2B5EF4-FFF2-40B4-BE49-F238E27FC236}">
                <a16:creationId xmlns:a16="http://schemas.microsoft.com/office/drawing/2014/main" id="{11C59430-97D1-4816-BED1-1F1450034293}"/>
              </a:ext>
            </a:extLst>
          </p:cNvPr>
          <p:cNvPicPr>
            <a:picLocks noChangeAspect="1"/>
          </p:cNvPicPr>
          <p:nvPr/>
        </p:nvPicPr>
        <p:blipFill>
          <a:blip r:embed="rId4"/>
          <a:srcRect/>
          <a:stretch/>
        </p:blipFill>
        <p:spPr>
          <a:xfrm>
            <a:off x="11052015" y="737532"/>
            <a:ext cx="377985" cy="5986791"/>
          </a:xfrm>
          <a:prstGeom prst="rect">
            <a:avLst/>
          </a:prstGeom>
        </p:spPr>
      </p:pic>
      <p:pic>
        <p:nvPicPr>
          <p:cNvPr id="10" name="Picture 9">
            <a:hlinkClick r:id="rId3" tooltip="Download"/>
            <a:extLst>
              <a:ext uri="{FF2B5EF4-FFF2-40B4-BE49-F238E27FC236}">
                <a16:creationId xmlns:a16="http://schemas.microsoft.com/office/drawing/2014/main" id="{4F184CCE-433E-4CC5-B9BF-CBFAA004F5D7}"/>
              </a:ext>
            </a:extLst>
          </p:cNvPr>
          <p:cNvPicPr>
            <a:picLocks noChangeAspect="1"/>
          </p:cNvPicPr>
          <p:nvPr/>
        </p:nvPicPr>
        <p:blipFill rotWithShape="1">
          <a:blip r:embed="rId5"/>
          <a:srcRect l="30181" r="30309"/>
          <a:stretch/>
        </p:blipFill>
        <p:spPr>
          <a:xfrm>
            <a:off x="7289300" y="1753848"/>
            <a:ext cx="3140891" cy="4469486"/>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125872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838200"/>
          </a:xfrm>
        </p:spPr>
        <p:txBody>
          <a:bodyPr>
            <a:normAutofit fontScale="90000"/>
          </a:bodyPr>
          <a:lstStyle/>
          <a:p>
            <a:r>
              <a:rPr lang="en-US" dirty="0"/>
              <a:t>Multi-sectoral </a:t>
            </a:r>
            <a:r>
              <a:rPr lang="en-US" dirty="0">
                <a:sym typeface="Quattrocento Sans"/>
              </a:rPr>
              <a:t>Steering Committee uses stakeholder mapping to identify workshop participants to represent stakeholder groups. </a:t>
            </a:r>
            <a:endParaRPr lang="en-US" dirty="0"/>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6436" y="1676400"/>
            <a:ext cx="4818524" cy="5181600"/>
          </a:xfrm>
        </p:spPr>
        <p:txBody>
          <a:bodyPr>
            <a:normAutofit/>
          </a:bodyPr>
          <a:lstStyle/>
          <a:p>
            <a:pPr marL="0" indent="0">
              <a:buClr>
                <a:schemeClr val="dk1"/>
              </a:buClr>
              <a:buSzPts val="1295"/>
              <a:buNone/>
            </a:pPr>
            <a:r>
              <a:rPr lang="en-US" sz="1800" dirty="0"/>
              <a:t>In order to ensure key stakeholder groups are represented at the IA-APP workshop, the Steering Committee conducts stakeholder mapping.  There are many available </a:t>
            </a:r>
            <a:r>
              <a:rPr lang="en-US" sz="1800" dirty="0">
                <a:solidFill>
                  <a:srgbClr val="3E849E"/>
                </a:solidFill>
                <a:hlinkClick r:id="rId2">
                  <a:extLst>
                    <a:ext uri="{A12FA001-AC4F-418D-AE19-62706E023703}">
                      <ahyp:hlinkClr xmlns:ahyp="http://schemas.microsoft.com/office/drawing/2018/hyperlinkcolor" val="tx"/>
                    </a:ext>
                  </a:extLst>
                </a:hlinkClick>
              </a:rPr>
              <a:t>stakeholder mapping</a:t>
            </a:r>
            <a:r>
              <a:rPr lang="en-US" sz="1800" dirty="0">
                <a:solidFill>
                  <a:srgbClr val="3E849E"/>
                </a:solidFill>
                <a:hlinkClick r:id="rId3">
                  <a:extLst>
                    <a:ext uri="{A12FA001-AC4F-418D-AE19-62706E023703}">
                      <ahyp:hlinkClr xmlns:ahyp="http://schemas.microsoft.com/office/drawing/2018/hyperlinkcolor" val="tx"/>
                    </a:ext>
                  </a:extLst>
                </a:hlinkClick>
              </a:rPr>
              <a:t> </a:t>
            </a:r>
            <a:r>
              <a:rPr lang="en-US" sz="1800" dirty="0"/>
              <a:t>tools including one that is provided in the toolkit that can be facilitated by the Process Facilitator.</a:t>
            </a:r>
          </a:p>
          <a:p>
            <a:pPr marL="0" indent="0">
              <a:buClr>
                <a:schemeClr val="dk1"/>
              </a:buClr>
              <a:buSzPts val="1295"/>
              <a:buNone/>
            </a:pPr>
            <a:r>
              <a:rPr lang="en-US" sz="1800" dirty="0"/>
              <a:t>As a result of the stakeholder mapping, the Steering Committee will have a comprehensive view of all key stakeholders and be better able to identify workshop participants. The diagram at the right shows the recommended participant list composition reflecting government, civil society, farmers, private sector, academia, media and development partners. </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4</a:t>
            </a:r>
          </a:p>
        </p:txBody>
      </p:sp>
      <p:pic>
        <p:nvPicPr>
          <p:cNvPr id="7" name="Picture 6">
            <a:extLst>
              <a:ext uri="{FF2B5EF4-FFF2-40B4-BE49-F238E27FC236}">
                <a16:creationId xmlns:a16="http://schemas.microsoft.com/office/drawing/2014/main" id="{B2ABFFF9-02E8-4218-A924-28BFBF889667}"/>
              </a:ext>
            </a:extLst>
          </p:cNvPr>
          <p:cNvPicPr>
            <a:picLocks noChangeAspect="1"/>
          </p:cNvPicPr>
          <p:nvPr/>
        </p:nvPicPr>
        <p:blipFill>
          <a:blip r:embed="rId4"/>
          <a:srcRect/>
          <a:stretch/>
        </p:blipFill>
        <p:spPr>
          <a:xfrm>
            <a:off x="11052015" y="737532"/>
            <a:ext cx="377985" cy="5986791"/>
          </a:xfrm>
          <a:prstGeom prst="rect">
            <a:avLst/>
          </a:prstGeom>
        </p:spPr>
      </p:pic>
      <p:pic>
        <p:nvPicPr>
          <p:cNvPr id="10" name="Picture 9">
            <a:extLst>
              <a:ext uri="{FF2B5EF4-FFF2-40B4-BE49-F238E27FC236}">
                <a16:creationId xmlns:a16="http://schemas.microsoft.com/office/drawing/2014/main" id="{FAC8BDB2-CC5F-475B-AC9C-0E7E781BE2E1}"/>
              </a:ext>
            </a:extLst>
          </p:cNvPr>
          <p:cNvPicPr>
            <a:picLocks noChangeAspect="1"/>
          </p:cNvPicPr>
          <p:nvPr/>
        </p:nvPicPr>
        <p:blipFill>
          <a:blip r:embed="rId5"/>
          <a:stretch>
            <a:fillRect/>
          </a:stretch>
        </p:blipFill>
        <p:spPr>
          <a:xfrm>
            <a:off x="5894422" y="1692750"/>
            <a:ext cx="4822354" cy="4517528"/>
          </a:xfrm>
          <a:prstGeom prst="rect">
            <a:avLst/>
          </a:prstGeom>
        </p:spPr>
      </p:pic>
    </p:spTree>
    <p:extLst>
      <p:ext uri="{BB962C8B-B14F-4D97-AF65-F5344CB8AC3E}">
        <p14:creationId xmlns:p14="http://schemas.microsoft.com/office/powerpoint/2010/main" val="287789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D659-885C-4AFB-B3C9-123C5B13CB6A}"/>
              </a:ext>
            </a:extLst>
          </p:cNvPr>
          <p:cNvSpPr>
            <a:spLocks noGrp="1"/>
          </p:cNvSpPr>
          <p:nvPr>
            <p:ph type="title"/>
          </p:nvPr>
        </p:nvSpPr>
        <p:spPr>
          <a:xfrm>
            <a:off x="579120" y="685800"/>
            <a:ext cx="9631680" cy="838200"/>
          </a:xfrm>
        </p:spPr>
        <p:txBody>
          <a:bodyPr>
            <a:normAutofit fontScale="90000"/>
          </a:bodyPr>
          <a:lstStyle/>
          <a:p>
            <a:r>
              <a:rPr lang="en-US" dirty="0">
                <a:sym typeface="Quattrocento Sans"/>
              </a:rPr>
              <a:t>Steering Committee adapts draft workshop invitations and sends invitations to participants.</a:t>
            </a:r>
            <a:endParaRPr lang="en-US" dirty="0"/>
          </a:p>
        </p:txBody>
      </p:sp>
      <p:sp>
        <p:nvSpPr>
          <p:cNvPr id="3" name="Text Placeholder 2">
            <a:extLst>
              <a:ext uri="{FF2B5EF4-FFF2-40B4-BE49-F238E27FC236}">
                <a16:creationId xmlns:a16="http://schemas.microsoft.com/office/drawing/2014/main" id="{C116CA0D-1C0A-4CBA-8401-8B758FE07675}"/>
              </a:ext>
            </a:extLst>
          </p:cNvPr>
          <p:cNvSpPr>
            <a:spLocks noGrp="1"/>
          </p:cNvSpPr>
          <p:nvPr>
            <p:ph type="body" sz="quarter" idx="10"/>
          </p:nvPr>
        </p:nvSpPr>
        <p:spPr>
          <a:xfrm>
            <a:off x="579438" y="1545771"/>
            <a:ext cx="4818524" cy="5181600"/>
          </a:xfrm>
        </p:spPr>
        <p:txBody>
          <a:bodyPr>
            <a:normAutofit/>
          </a:bodyPr>
          <a:lstStyle/>
          <a:p>
            <a:pPr marL="0" indent="0">
              <a:buClr>
                <a:schemeClr val="dk1"/>
              </a:buClr>
              <a:buSzPts val="1200"/>
              <a:buNone/>
            </a:pPr>
            <a:r>
              <a:rPr lang="en-US" sz="1800" dirty="0"/>
              <a:t>The Steering Committee reviews and adapts the </a:t>
            </a:r>
            <a:r>
              <a:rPr lang="en-US" sz="1800" dirty="0">
                <a:solidFill>
                  <a:srgbClr val="3E849E"/>
                </a:solidFill>
                <a:hlinkClick r:id="rId2">
                  <a:extLst>
                    <a:ext uri="{A12FA001-AC4F-418D-AE19-62706E023703}">
                      <ahyp:hlinkClr xmlns:ahyp="http://schemas.microsoft.com/office/drawing/2018/hyperlinkcolor" val="tx"/>
                    </a:ext>
                  </a:extLst>
                </a:hlinkClick>
              </a:rPr>
              <a:t>invitation template </a:t>
            </a:r>
            <a:r>
              <a:rPr lang="en-US" sz="1800" dirty="0"/>
              <a:t>in the toolkit. </a:t>
            </a:r>
          </a:p>
          <a:p>
            <a:pPr marL="0" indent="0">
              <a:buClr>
                <a:schemeClr val="dk1"/>
              </a:buClr>
              <a:buSzPts val="1200"/>
              <a:buNone/>
            </a:pPr>
            <a:r>
              <a:rPr lang="en-US" sz="1800" dirty="0"/>
              <a:t>Once the invitations are sent, Steering Committee members follow up with specific invitees to ensure they:</a:t>
            </a:r>
          </a:p>
          <a:p>
            <a:pPr marL="548640" indent="-285750">
              <a:buClr>
                <a:srgbClr val="414041"/>
              </a:buClr>
              <a:buSzPct val="100000"/>
              <a:buFont typeface="Arial" panose="020B0604020202020204" pitchFamily="34" charset="0"/>
              <a:buChar char="•"/>
            </a:pPr>
            <a:r>
              <a:rPr lang="en-US" sz="1800" dirty="0"/>
              <a:t>Receive the invite</a:t>
            </a:r>
          </a:p>
          <a:p>
            <a:pPr marL="548640" indent="-285750">
              <a:buClr>
                <a:srgbClr val="414041"/>
              </a:buClr>
              <a:buSzPct val="100000"/>
              <a:buFont typeface="Arial" panose="020B0604020202020204" pitchFamily="34" charset="0"/>
              <a:buChar char="•"/>
            </a:pPr>
            <a:r>
              <a:rPr lang="en-US" sz="1800" dirty="0"/>
              <a:t>Stakeholders understand the purpose of the process</a:t>
            </a:r>
            <a:endParaRPr lang="en-US" sz="1800" dirty="0">
              <a:highlight>
                <a:srgbClr val="6AA84F"/>
              </a:highlight>
            </a:endParaRPr>
          </a:p>
          <a:p>
            <a:pPr marL="548640" indent="-285750">
              <a:buClr>
                <a:srgbClr val="414041"/>
              </a:buClr>
              <a:buSzPct val="100000"/>
              <a:buFont typeface="Arial" panose="020B0604020202020204" pitchFamily="34" charset="0"/>
              <a:buChar char="•"/>
            </a:pPr>
            <a:r>
              <a:rPr lang="en-US" sz="1800" dirty="0"/>
              <a:t>Are able to attend</a:t>
            </a:r>
          </a:p>
          <a:p>
            <a:pPr marL="548640" indent="-285750">
              <a:buClr>
                <a:srgbClr val="414041"/>
              </a:buClr>
              <a:buSzPct val="100000"/>
              <a:buFont typeface="Arial" panose="020B0604020202020204" pitchFamily="34" charset="0"/>
              <a:buChar char="•"/>
            </a:pPr>
            <a:r>
              <a:rPr lang="en-US" sz="1800" dirty="0"/>
              <a:t>Receive necessary background materials</a:t>
            </a:r>
          </a:p>
        </p:txBody>
      </p:sp>
      <p:sp>
        <p:nvSpPr>
          <p:cNvPr id="4" name="Title 1">
            <a:extLst>
              <a:ext uri="{FF2B5EF4-FFF2-40B4-BE49-F238E27FC236}">
                <a16:creationId xmlns:a16="http://schemas.microsoft.com/office/drawing/2014/main" id="{DAAA7DFB-CC93-49E9-BE1B-DAF094960F33}"/>
              </a:ext>
            </a:extLst>
          </p:cNvPr>
          <p:cNvSpPr txBox="1">
            <a:spLocks/>
          </p:cNvSpPr>
          <p:nvPr/>
        </p:nvSpPr>
        <p:spPr>
          <a:xfrm>
            <a:off x="579120" y="455953"/>
            <a:ext cx="9631680" cy="229847"/>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2800" b="0" i="0" kern="1200">
                <a:solidFill>
                  <a:srgbClr val="3F849E"/>
                </a:solidFill>
                <a:latin typeface="Gill Sans MT"/>
                <a:ea typeface="+mj-ea"/>
                <a:cs typeface="Gill Sans M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rPr>
              <a:t>STEP </a:t>
            </a:r>
            <a:r>
              <a:rPr lang="en-US" sz="1400" b="1" spc="150" dirty="0">
                <a:solidFill>
                  <a:prstClr val="black">
                    <a:lumMod val="65000"/>
                    <a:lumOff val="35000"/>
                  </a:prstClr>
                </a:solidFill>
              </a:rPr>
              <a:t>5</a:t>
            </a:r>
            <a:endParaRPr kumimoji="0" lang="en-US" sz="1400" b="1" i="0" u="none" strike="noStrike" kern="1200" cap="none" spc="150" normalizeH="0" baseline="0" noProof="0" dirty="0">
              <a:ln>
                <a:noFill/>
              </a:ln>
              <a:solidFill>
                <a:prstClr val="black">
                  <a:lumMod val="65000"/>
                  <a:lumOff val="35000"/>
                </a:prstClr>
              </a:solidFill>
              <a:effectLst/>
              <a:uLnTx/>
              <a:uFillTx/>
              <a:latin typeface="Gill Sans MT"/>
              <a:ea typeface="+mj-ea"/>
            </a:endParaRPr>
          </a:p>
        </p:txBody>
      </p:sp>
      <p:pic>
        <p:nvPicPr>
          <p:cNvPr id="7" name="Picture 6">
            <a:extLst>
              <a:ext uri="{FF2B5EF4-FFF2-40B4-BE49-F238E27FC236}">
                <a16:creationId xmlns:a16="http://schemas.microsoft.com/office/drawing/2014/main" id="{0C76E48B-6B22-4654-B714-E030ED4ACDD9}"/>
              </a:ext>
            </a:extLst>
          </p:cNvPr>
          <p:cNvPicPr>
            <a:picLocks noChangeAspect="1"/>
          </p:cNvPicPr>
          <p:nvPr/>
        </p:nvPicPr>
        <p:blipFill>
          <a:blip r:embed="rId3"/>
          <a:srcRect/>
          <a:stretch/>
        </p:blipFill>
        <p:spPr>
          <a:xfrm>
            <a:off x="11052015" y="737532"/>
            <a:ext cx="377985" cy="5986791"/>
          </a:xfrm>
          <a:prstGeom prst="rect">
            <a:avLst/>
          </a:prstGeom>
        </p:spPr>
      </p:pic>
      <p:pic>
        <p:nvPicPr>
          <p:cNvPr id="8" name="Picture 7">
            <a:hlinkClick r:id="rId2" tooltip="Download"/>
            <a:extLst>
              <a:ext uri="{FF2B5EF4-FFF2-40B4-BE49-F238E27FC236}">
                <a16:creationId xmlns:a16="http://schemas.microsoft.com/office/drawing/2014/main" id="{D9945BD2-8DAE-485F-B6E9-55A1DF3DFA3C}"/>
              </a:ext>
            </a:extLst>
          </p:cNvPr>
          <p:cNvPicPr>
            <a:picLocks noChangeAspect="1"/>
          </p:cNvPicPr>
          <p:nvPr/>
        </p:nvPicPr>
        <p:blipFill rotWithShape="1">
          <a:blip r:embed="rId4"/>
          <a:srcRect l="28385" r="28446" b="335"/>
          <a:stretch/>
        </p:blipFill>
        <p:spPr>
          <a:xfrm>
            <a:off x="6336492" y="1454406"/>
            <a:ext cx="3776993" cy="4902598"/>
          </a:xfrm>
          <a:prstGeom prst="rect">
            <a:avLst/>
          </a:prstGeom>
          <a:ln>
            <a:noFill/>
          </a:ln>
          <a:effectLst>
            <a:outerShdw blurRad="177800" dist="88900" dir="2700000" algn="tl" rotWithShape="0">
              <a:srgbClr val="333333">
                <a:alpha val="58000"/>
              </a:srgbClr>
            </a:outerShdw>
          </a:effectLst>
        </p:spPr>
      </p:pic>
    </p:spTree>
    <p:extLst>
      <p:ext uri="{BB962C8B-B14F-4D97-AF65-F5344CB8AC3E}">
        <p14:creationId xmlns:p14="http://schemas.microsoft.com/office/powerpoint/2010/main" val="1859406739"/>
      </p:ext>
    </p:extLst>
  </p:cSld>
  <p:clrMapOvr>
    <a:masterClrMapping/>
  </p:clrMapOvr>
</p:sld>
</file>

<file path=ppt/theme/theme1.xml><?xml version="1.0" encoding="utf-8"?>
<a:theme xmlns:a="http://schemas.openxmlformats.org/drawingml/2006/main" name="Gray BG Slide">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37759</TotalTime>
  <Words>2103</Words>
  <Application>Microsoft Office PowerPoint</Application>
  <PresentationFormat>Custom</PresentationFormat>
  <Paragraphs>123</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Gill Sans</vt:lpstr>
      <vt:lpstr>Gill Sans MT</vt:lpstr>
      <vt:lpstr>Gray BG Slide</vt:lpstr>
      <vt:lpstr>PowerPoint Presentation</vt:lpstr>
      <vt:lpstr>Introduction</vt:lpstr>
      <vt:lpstr>The IA-APP Process in Support of Country &amp; CAADP Processes</vt:lpstr>
      <vt:lpstr>The IA-APP Process At A Glance</vt:lpstr>
      <vt:lpstr>Ministry of Agriculture reviews/adapts IA-APP Process Facilitator Statement of Work and an appropriate candidate</vt:lpstr>
      <vt:lpstr>Multi-sectoral Steering Committee is convened and confirms SC composition. Terms of Reference are agreed.</vt:lpstr>
      <vt:lpstr>Multi-sectoral Step 3: Steering Committee conducts an IA environmental scan, determines whether additional analyses are needed and agrees objectives of the IA-APP process.</vt:lpstr>
      <vt:lpstr>Multi-sectoral Steering Committee uses stakeholder mapping to identify workshop participants to represent stakeholder groups. </vt:lpstr>
      <vt:lpstr>Steering Committee adapts draft workshop invitations and sends invitations to participants.</vt:lpstr>
      <vt:lpstr>Workshop materials are adapted; venue is identified, and logistics are agreed.</vt:lpstr>
      <vt:lpstr>IA-APP Workshop is held and an IA Improvement Plan is drafted. </vt:lpstr>
      <vt:lpstr>An After Action Review is held and the IA Improvement Plan is finalized. </vt:lpstr>
      <vt:lpstr>Steering Committee presents finalized IA Improvement Plan to key stakeholders and ensures integration and harmonizing with other workplans and processes.</vt:lpstr>
      <vt:lpstr>Steering Committee periodically meets to conduct Stocktaking to monitor implementation of the IA Improvement Plan.</vt:lpstr>
      <vt:lpstr>Tracking Change Over Time</vt:lpstr>
      <vt:lpstr>PowerPoint Presentation</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hpetrozzola@trg-inc.com</dc:creator>
  <cp:lastModifiedBy>James Ndegwa</cp:lastModifiedBy>
  <cp:revision>892</cp:revision>
  <dcterms:created xsi:type="dcterms:W3CDTF">2015-12-15T14:16:42Z</dcterms:created>
  <dcterms:modified xsi:type="dcterms:W3CDTF">2020-02-06T12:55:56Z</dcterms:modified>
</cp:coreProperties>
</file>